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12.jpg" ContentType="image/png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50" r:id="rId2"/>
    <p:sldId id="587" r:id="rId3"/>
    <p:sldId id="589" r:id="rId4"/>
    <p:sldId id="298" r:id="rId5"/>
    <p:sldId id="352" r:id="rId6"/>
    <p:sldId id="639" r:id="rId7"/>
    <p:sldId id="649" r:id="rId8"/>
    <p:sldId id="353" r:id="rId9"/>
    <p:sldId id="614" r:id="rId10"/>
    <p:sldId id="615" r:id="rId11"/>
    <p:sldId id="616" r:id="rId12"/>
    <p:sldId id="497" r:id="rId13"/>
    <p:sldId id="617" r:id="rId14"/>
    <p:sldId id="618" r:id="rId15"/>
    <p:sldId id="512" r:id="rId16"/>
    <p:sldId id="619" r:id="rId17"/>
    <p:sldId id="548" r:id="rId18"/>
    <p:sldId id="515" r:id="rId19"/>
    <p:sldId id="637" r:id="rId20"/>
    <p:sldId id="636" r:id="rId21"/>
    <p:sldId id="564" r:id="rId22"/>
    <p:sldId id="605" r:id="rId23"/>
    <p:sldId id="561" r:id="rId24"/>
    <p:sldId id="650" r:id="rId25"/>
    <p:sldId id="458" r:id="rId26"/>
    <p:sldId id="648" r:id="rId27"/>
    <p:sldId id="476" r:id="rId28"/>
    <p:sldId id="652" r:id="rId29"/>
    <p:sldId id="571" r:id="rId30"/>
    <p:sldId id="638" r:id="rId31"/>
    <p:sldId id="610" r:id="rId32"/>
    <p:sldId id="612" r:id="rId33"/>
    <p:sldId id="569" r:id="rId34"/>
    <p:sldId id="570" r:id="rId35"/>
    <p:sldId id="464" r:id="rId36"/>
    <p:sldId id="645" r:id="rId37"/>
    <p:sldId id="566" r:id="rId38"/>
    <p:sldId id="602" r:id="rId39"/>
    <p:sldId id="599" r:id="rId40"/>
    <p:sldId id="559" r:id="rId41"/>
    <p:sldId id="466" r:id="rId42"/>
    <p:sldId id="588" r:id="rId43"/>
    <p:sldId id="305" r:id="rId44"/>
    <p:sldId id="308" r:id="rId45"/>
    <p:sldId id="601" r:id="rId46"/>
    <p:sldId id="545" r:id="rId47"/>
    <p:sldId id="624" r:id="rId48"/>
    <p:sldId id="628" r:id="rId49"/>
    <p:sldId id="640" r:id="rId50"/>
    <p:sldId id="641" r:id="rId51"/>
  </p:sldIdLst>
  <p:sldSz cx="9144000" cy="6858000" type="screen4x3"/>
  <p:notesSz cx="6781800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2" autoAdjust="0"/>
    <p:restoredTop sz="89539" autoAdjust="0"/>
  </p:normalViewPr>
  <p:slideViewPr>
    <p:cSldViewPr>
      <p:cViewPr varScale="1">
        <p:scale>
          <a:sx n="86" d="100"/>
          <a:sy n="86" d="100"/>
        </p:scale>
        <p:origin x="127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FF8F12-9438-42DD-A2AE-4B8DBA9FD8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33596-3E48-430D-80C9-313A3CA6CA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565033-82DD-4312-8B5E-E349960ED0ED}" type="datetimeFigureOut">
              <a:rPr lang="en-US"/>
              <a:pPr>
                <a:defRPr/>
              </a:pPr>
              <a:t>6/21/2021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4252086-C5CC-4503-9715-AC4A5538FB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BB5C681-B8CD-4B39-AE83-222754B34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38A3C-F372-4CF6-B1DD-5265E645A9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C78C1-A572-4AB4-8B73-2D4A49620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1750" y="9428163"/>
            <a:ext cx="2938463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Gulim" panose="020B0600000101010101" pitchFamily="34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43D81EF-6764-4A63-B90E-0F9D8EE5DE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6AB9F9BB-5643-4FBF-BCCB-8421E5AEE8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2DFE7C81-50B0-4563-AA3B-26FB2BA5DD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CD035CC1-4446-4208-90DE-F322613C3E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B5679BB2-25CB-4528-80AC-E8D16393ADAB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3D81EF-6764-4A63-B90E-0F9D8EE5DE0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24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3D81EF-6764-4A63-B90E-0F9D8EE5DE0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18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3D81EF-6764-4A63-B90E-0F9D8EE5DE09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24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3D81EF-6764-4A63-B90E-0F9D8EE5DE09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495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3D81EF-6764-4A63-B90E-0F9D8EE5DE0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63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63BA9C7C-DC72-407F-959C-AE04DA593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933825"/>
            <a:ext cx="8153400" cy="9350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lang="ko-KR" altLang="en-US" sz="240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3928C49-C3F9-4224-A5B5-8F088235AC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2636838"/>
            <a:ext cx="9144000" cy="71437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FFDE5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FDE4231-93B5-4749-BE47-D3A21B0A9A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429000"/>
            <a:ext cx="16859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4625" y="981075"/>
            <a:ext cx="8718550" cy="1466850"/>
          </a:xfrm>
          <a:noFill/>
        </p:spPr>
        <p:txBody>
          <a:bodyPr lIns="91440" tIns="45720" rIns="91440" bIns="45720" anchor="b" anchorCtr="0"/>
          <a:lstStyle>
            <a:lvl1pPr>
              <a:defRPr sz="3600" b="1">
                <a:latin typeface="Times New Roman" pitchFamily="18" charset="0"/>
                <a:ea typeface="휴먼명조" pitchFamily="2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8245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6365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990600"/>
            <a:ext cx="8642350" cy="5303520"/>
          </a:xfrm>
        </p:spPr>
        <p:txBody>
          <a:bodyPr>
            <a:normAutofit/>
          </a:bodyPr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96989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86818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295400"/>
            <a:ext cx="4244975" cy="4572000"/>
          </a:xfrm>
        </p:spPr>
        <p:txBody>
          <a:bodyPr/>
          <a:lstStyle>
            <a:lvl1pPr algn="just">
              <a:defRPr sz="2800"/>
            </a:lvl1pPr>
            <a:lvl2pPr algn="just">
              <a:defRPr sz="2400"/>
            </a:lvl2pPr>
            <a:lvl3pPr algn="just">
              <a:defRPr sz="2000"/>
            </a:lvl3pPr>
            <a:lvl4pPr algn="just">
              <a:defRPr sz="1800"/>
            </a:lvl4pPr>
            <a:lvl5pPr algn="just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5" y="1295400"/>
            <a:ext cx="4244975" cy="4572000"/>
          </a:xfrm>
        </p:spPr>
        <p:txBody>
          <a:bodyPr/>
          <a:lstStyle>
            <a:lvl1pPr algn="just">
              <a:defRPr sz="2800"/>
            </a:lvl1pPr>
            <a:lvl2pPr algn="just">
              <a:defRPr sz="2400"/>
            </a:lvl2pPr>
            <a:lvl3pPr algn="just">
              <a:defRPr sz="2000"/>
            </a:lvl3pPr>
            <a:lvl4pPr algn="just">
              <a:defRPr sz="1800"/>
            </a:lvl4pPr>
            <a:lvl5pPr algn="just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936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994843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1004888"/>
            <a:ext cx="3008313" cy="1162050"/>
          </a:xfrm>
        </p:spPr>
        <p:txBody>
          <a:bodyPr anchor="b"/>
          <a:lstStyle>
            <a:lvl1pPr algn="just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004888"/>
            <a:ext cx="5111750" cy="5121276"/>
          </a:xfrm>
        </p:spPr>
        <p:txBody>
          <a:bodyPr/>
          <a:lstStyle>
            <a:lvl1pPr algn="just">
              <a:defRPr sz="3200"/>
            </a:lvl1pPr>
            <a:lvl2pPr algn="just">
              <a:defRPr sz="2800"/>
            </a:lvl2pPr>
            <a:lvl3pPr algn="just">
              <a:defRPr sz="2400"/>
            </a:lvl3pPr>
            <a:lvl4pPr algn="just">
              <a:defRPr sz="2000"/>
            </a:lvl4pPr>
            <a:lvl5pPr algn="just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4487" y="2209800"/>
            <a:ext cx="3008313" cy="3931920"/>
          </a:xfrm>
        </p:spPr>
        <p:txBody>
          <a:bodyPr/>
          <a:lstStyle>
            <a:lvl1pPr marL="0" indent="0" algn="just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796165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51560"/>
            <a:ext cx="5486400" cy="374904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algn="just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627706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7323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990600"/>
            <a:ext cx="2286000" cy="5318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990600"/>
            <a:ext cx="6705600" cy="5318125"/>
          </a:xfrm>
        </p:spPr>
        <p:txBody>
          <a:bodyPr vert="eaVert"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23178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80FF66-9B2D-4B4A-82F1-86EA11143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36613"/>
          </a:xfrm>
          <a:prstGeom prst="rect">
            <a:avLst/>
          </a:prstGeom>
          <a:gradFill rotWithShape="0">
            <a:gsLst>
              <a:gs pos="0">
                <a:srgbClr val="D0D0D0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10800" rIns="18000" bIns="108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E6E457A-9ECB-4574-888B-ED822C4DC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3050" y="1020763"/>
            <a:ext cx="864235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Master </a:t>
            </a:r>
            <a:endParaRPr lang="ko-KR" altLang="en-US"/>
          </a:p>
          <a:p>
            <a:pPr lvl="1"/>
            <a:r>
              <a:rPr lang="en-US" altLang="ko-KR"/>
              <a:t>Master </a:t>
            </a:r>
          </a:p>
          <a:p>
            <a:pPr lvl="2"/>
            <a:r>
              <a:rPr lang="en-US" altLang="ko-KR"/>
              <a:t>Master</a:t>
            </a:r>
            <a:endParaRPr lang="ko-KR" altLang="en-US"/>
          </a:p>
          <a:p>
            <a:pPr lvl="3"/>
            <a:r>
              <a:rPr lang="en-US" altLang="ko-KR"/>
              <a:t>Master</a:t>
            </a:r>
            <a:endParaRPr lang="ko-KR" altLang="en-US"/>
          </a:p>
          <a:p>
            <a:pPr lvl="4"/>
            <a:r>
              <a:rPr lang="en-US" altLang="ko-KR"/>
              <a:t>Master</a:t>
            </a:r>
            <a:endParaRPr lang="ko-KR" altLang="en-US"/>
          </a:p>
        </p:txBody>
      </p:sp>
      <p:sp>
        <p:nvSpPr>
          <p:cNvPr id="154630" name="Rectangle 6">
            <a:extLst>
              <a:ext uri="{FF2B5EF4-FFF2-40B4-BE49-F238E27FC236}">
                <a16:creationId xmlns:a16="http://schemas.microsoft.com/office/drawing/2014/main" id="{713F6B12-A493-4A46-8273-97EAFE3A4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Gulim" panose="020B0600000101010101" pitchFamily="34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Gulim" panose="020B0600000101010101" pitchFamily="34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Gulim" panose="020B0600000101010101" pitchFamily="34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Gulim" panose="020B0600000101010101" pitchFamily="34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Gulim" panose="020B0600000101010101" pitchFamily="34" charset="-127"/>
              </a:defRPr>
            </a:lvl9pPr>
          </a:lstStyle>
          <a:p>
            <a:pPr algn="r" eaLnBrk="1" hangingPunct="1">
              <a:defRPr/>
            </a:pPr>
            <a:fld id="{5262C444-0CD7-46AB-8D58-12EEAE3CBDED}" type="slidenum">
              <a:rPr lang="ko-KR" altLang="en-US" sz="1400" smtClean="0">
                <a:latin typeface="Tahoma" panose="020B0604030504040204" pitchFamily="34" charset="0"/>
                <a:cs typeface="Arial" panose="020B0604020202020204" pitchFamily="34" charset="0"/>
              </a:rPr>
              <a:pPr algn="r" eaLnBrk="1" hangingPunct="1">
                <a:defRPr/>
              </a:pPr>
              <a:t>‹#›</a:t>
            </a:fld>
            <a:endParaRPr lang="en-US" altLang="ko-KR" sz="1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73F0EF16-2FF4-49D4-96F5-46A333B9B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6215063"/>
            <a:ext cx="3143250" cy="5715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r>
              <a:rPr lang="en-US" altLang="ko-KR" sz="1600">
                <a:solidFill>
                  <a:srgbClr val="444444"/>
                </a:solidFill>
                <a:latin typeface="Constantia" panose="02030602050306030303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Department of CSE, CUET</a:t>
            </a:r>
          </a:p>
        </p:txBody>
      </p:sp>
      <p:sp>
        <p:nvSpPr>
          <p:cNvPr id="1030" name="Rectangle 4">
            <a:extLst>
              <a:ext uri="{FF2B5EF4-FFF2-40B4-BE49-F238E27FC236}">
                <a16:creationId xmlns:a16="http://schemas.microsoft.com/office/drawing/2014/main" id="{CE75AC0E-C312-4E4D-8093-353A8E50EE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351588"/>
            <a:ext cx="9144000" cy="6985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rgbClr val="D0D0D0"/>
              </a:gs>
            </a:gsLst>
            <a:lin ang="0" scaled="1"/>
          </a:gradFill>
          <a:ln w="3175">
            <a:solidFill>
              <a:srgbClr val="ABABAB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16ECDC88-4A69-44AD-979C-A69556D347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857250"/>
            <a:ext cx="9144000" cy="71438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E8B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D771770-81AE-4961-A3B4-241D5DF55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6215063"/>
            <a:ext cx="500062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</p:sldLayoutIdLst>
  <p:transition/>
  <p:txStyles>
    <p:titleStyle>
      <a:lvl1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2pPr>
      <a:lvl3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3pPr>
      <a:lvl4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4pPr>
      <a:lvl5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5pPr>
      <a:lvl6pPr marL="4572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6pPr>
      <a:lvl7pPr marL="9144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7pPr>
      <a:lvl8pPr marL="13716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8pPr>
      <a:lvl9pPr marL="18288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q"/>
        <a:defRPr kumimoji="1"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Courier New" panose="02070309020205020404" pitchFamily="49" charset="0"/>
        <a:buChar char="o"/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Arial" panose="020B0604020202020204" pitchFamily="34" charset="0"/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Ø"/>
        <a:defRPr kumimoji="1" sz="16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3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3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3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3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il.gov.au/" TargetMode="External"/><Relationship Id="rId2" Type="http://schemas.openxmlformats.org/officeDocument/2006/relationships/hyperlink" Target="https://archive.ics.uci.edu/ml/machine-learning-databases/0033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mendeley.com/" TargetMode="External"/><Relationship Id="rId5" Type="http://schemas.openxmlformats.org/officeDocument/2006/relationships/hyperlink" Target="https://plantvillage.psu.edu/" TargetMode="External"/><Relationship Id="rId4" Type="http://schemas.openxmlformats.org/officeDocument/2006/relationships/hyperlink" Target="https://gms.ctahr.hawaii.edu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09.png"/><Relationship Id="rId5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29A2217D-EBA9-424F-9D05-4345E40D745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762000"/>
            <a:ext cx="9144000" cy="1600200"/>
          </a:xfrm>
          <a:noFill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D0D0D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</a14:hiddenFill>
            </a:ext>
          </a:extLst>
        </p:spPr>
        <p:txBody>
          <a:bodyPr/>
          <a:lstStyle/>
          <a:p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br>
              <a:rPr lang="en-US" altLang="en-US" sz="2800" b="0" dirty="0">
                <a:ea typeface="휴먼명조"/>
                <a:cs typeface="휴먼명조"/>
              </a:rPr>
            </a:br>
            <a:endParaRPr lang="en-US" altLang="en-US" sz="2800" b="0" dirty="0">
              <a:ea typeface="휴먼명조"/>
              <a:cs typeface="휴먼명조"/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6984D39-A569-41F2-BD61-FED2B9628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810000"/>
            <a:ext cx="2590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u="sng" dirty="0"/>
              <a:t>Supervised by:</a:t>
            </a:r>
          </a:p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/>
              <a:t>Dr. Kaushik Deb</a:t>
            </a:r>
          </a:p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/>
              <a:t>Professor, Department of CSE</a:t>
            </a:r>
            <a:r>
              <a:rPr lang="en-US" altLang="en-US" sz="2000" dirty="0">
                <a:solidFill>
                  <a:srgbClr val="000000"/>
                </a:solidFill>
              </a:rPr>
              <a:t> , CUET</a:t>
            </a:r>
            <a:endParaRPr kumimoji="0" lang="en-US" altLang="en-US" sz="2000" dirty="0"/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12D6C847-2346-430D-9DE8-830C9E4F7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31" y="3810000"/>
            <a:ext cx="28194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u="sng" dirty="0"/>
              <a:t>Submitted by:</a:t>
            </a:r>
          </a:p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/>
              <a:t>Arifin Mahmud</a:t>
            </a:r>
          </a:p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/>
              <a:t>ID: 1504113</a:t>
            </a:r>
          </a:p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000" dirty="0"/>
          </a:p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000" dirty="0"/>
          </a:p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000" dirty="0"/>
          </a:p>
        </p:txBody>
      </p:sp>
      <p:sp>
        <p:nvSpPr>
          <p:cNvPr id="4101" name="TextBox 5">
            <a:extLst>
              <a:ext uri="{FF2B5EF4-FFF2-40B4-BE49-F238E27FC236}">
                <a16:creationId xmlns:a16="http://schemas.microsoft.com/office/drawing/2014/main" id="{EEBCBD08-2DA9-4086-A2E8-A03692588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85800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en-US" b="1" dirty="0"/>
              <a:t>An Approach for Papaya Diseases Recognition Using GLCM and KNN</a:t>
            </a:r>
          </a:p>
        </p:txBody>
      </p:sp>
    </p:spTree>
  </p:cSld>
  <p:clrMapOvr>
    <a:masterClrMapping/>
  </p:clrMapOvr>
  <p:transition advTm="84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AF6B585-73C6-4968-81B0-3F3B3FB6D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dirty="0"/>
              <a:t>Implementation (</a:t>
            </a:r>
            <a:r>
              <a:rPr lang="en-US" dirty="0">
                <a:ea typeface="Calibri" panose="020F0502020204030204" pitchFamily="34" charset="0"/>
                <a:cs typeface="Vrinda" panose="020B0502040204020203" pitchFamily="34" charset="0"/>
              </a:rPr>
              <a:t>Preprocessing)</a:t>
            </a:r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87855"/>
            <a:ext cx="9144000" cy="53054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en-US" sz="3000" b="1" dirty="0"/>
              <a:t>Resizing of Images: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sz="2600" dirty="0"/>
              <a:t>The images are resized to </a:t>
            </a:r>
            <a:r>
              <a:rPr lang="en-US" sz="2600" dirty="0"/>
              <a:t>256</a:t>
            </a:r>
            <a:r>
              <a:rPr lang="en-US" dirty="0"/>
              <a:t>×</a:t>
            </a:r>
            <a:r>
              <a:rPr lang="en-US" sz="2600" dirty="0"/>
              <a:t>256 resolution.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r>
              <a:rPr lang="en-US" altLang="en-US" sz="1400" dirty="0"/>
              <a:t>     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Papaya Fresh Fruit                    Papaya Fresh Leaf Fruit                        Papaya Anthracnose                    Papaya Leaf Curl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       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None/>
              <a:defRPr/>
            </a:pPr>
            <a:r>
              <a:rPr lang="en-US" altLang="en-US" sz="1500" dirty="0"/>
              <a:t>            Fruit                        Leaf                             Fruit                      Leaf                        Fruit                      Leaf </a:t>
            </a:r>
          </a:p>
          <a:p>
            <a:pPr marL="0" indent="0">
              <a:buNone/>
              <a:defRPr/>
            </a:pPr>
            <a:r>
              <a:rPr lang="en-US" altLang="en-US" sz="1500" dirty="0"/>
              <a:t>                Papaya Blackspot                                         Papaya Ringspot                          Papaya Powdery Mildew </a:t>
            </a:r>
            <a:endParaRPr lang="en-US" altLang="en-US" sz="2400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b="1" dirty="0"/>
          </a:p>
        </p:txBody>
      </p:sp>
      <p:cxnSp>
        <p:nvCxnSpPr>
          <p:cNvPr id="17412" name="Straight Arrow Connector 3">
            <a:extLst>
              <a:ext uri="{FF2B5EF4-FFF2-40B4-BE49-F238E27FC236}">
                <a16:creationId xmlns:a16="http://schemas.microsoft.com/office/drawing/2014/main" id="{54C64263-F511-4673-BFE9-70CE5A42CE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CEB95D-1F15-4A3C-8B02-3F2B44377AA4}"/>
              </a:ext>
            </a:extLst>
          </p:cNvPr>
          <p:cNvSpPr/>
          <p:nvPr/>
        </p:nvSpPr>
        <p:spPr>
          <a:xfrm>
            <a:off x="1974916" y="5972694"/>
            <a:ext cx="6063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                   Figure 6: </a:t>
            </a:r>
            <a:r>
              <a:rPr lang="en-GB" altLang="en-US" sz="2000" dirty="0">
                <a:latin typeface="+mj-lt"/>
              </a:rPr>
              <a:t>Resized images.</a:t>
            </a:r>
            <a:endParaRPr lang="en-US" sz="2000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69C2C4-CEA1-4D7D-8CCC-1AC249275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207" y="2091897"/>
            <a:ext cx="1657010" cy="1628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1AE2F6-8CFE-49AE-8571-81490FAF9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93" y="2091897"/>
            <a:ext cx="1721737" cy="1628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67AA9A-64FD-415B-82DD-F8B97A0EE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784" y="2067184"/>
            <a:ext cx="1815278" cy="16837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5FE78A-50F6-4DAB-B384-E6AB1F710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8463" y="2067183"/>
            <a:ext cx="1777644" cy="17332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931161-105B-4553-9CAD-7D919DF70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251" y="4080295"/>
            <a:ext cx="1437686" cy="13886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A079A0-BF0A-4C58-BF5A-F09238B9F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935" y="4040977"/>
            <a:ext cx="1426530" cy="14265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7098C8-DADA-4CF3-8A45-73DF398E2D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1414" y="4083822"/>
            <a:ext cx="1468472" cy="14023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A49AB4-7282-452C-BD13-FAA6AE64DA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9886" y="4092157"/>
            <a:ext cx="1468472" cy="13753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A4F118-C196-4742-974B-1DBB9E57A4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8358" y="4062520"/>
            <a:ext cx="1491088" cy="14242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8ADE45-9CDD-41A1-B924-BEC9266B6C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6830" y="4067307"/>
            <a:ext cx="1468472" cy="14353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4786638"/>
      </p:ext>
    </p:extLst>
  </p:cSld>
  <p:clrMapOvr>
    <a:masterClrMapping/>
  </p:clrMapOvr>
  <p:transition advTm="11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AF6B585-73C6-4968-81B0-3F3B3FB6D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dirty="0">
                <a:ea typeface="Calibri" panose="020F0502020204030204" pitchFamily="34" charset="0"/>
                <a:cs typeface="Vrinda" panose="020B0502040204020203" pitchFamily="34" charset="0"/>
              </a:rPr>
              <a:t>Preprocessing</a:t>
            </a:r>
            <a:r>
              <a:rPr lang="en-US" dirty="0"/>
              <a:t> (Cont.)</a:t>
            </a:r>
            <a:endParaRPr lang="en-US" dirty="0"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87855"/>
            <a:ext cx="9144000" cy="5384949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000" b="1" dirty="0"/>
              <a:t>Grayscale Conversion</a:t>
            </a:r>
            <a:r>
              <a:rPr lang="en-GB" altLang="en-US" sz="3000" b="1" dirty="0"/>
              <a:t>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2600" dirty="0"/>
              <a:t>Grayscale conversion of RGB images</a:t>
            </a:r>
            <a:r>
              <a:rPr lang="en-US" sz="2600" dirty="0"/>
              <a:t>.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r>
              <a:rPr lang="en-US" altLang="en-US" sz="1400" dirty="0"/>
              <a:t>     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Papaya Fresh Fruit                    Papaya Fresh Leaf Fruit                        Papaya Anthracnose                    Papaya Leaf Curl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       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None/>
              <a:defRPr/>
            </a:pPr>
            <a:r>
              <a:rPr lang="en-US" altLang="en-US" sz="1500" dirty="0"/>
              <a:t>            Fruit                          Leaf                             Fruit                      Leaf                              Fruit                      Leaf </a:t>
            </a:r>
          </a:p>
          <a:p>
            <a:pPr marL="0" indent="0">
              <a:buNone/>
              <a:defRPr/>
            </a:pPr>
            <a:r>
              <a:rPr lang="en-US" altLang="en-US" sz="1500" dirty="0"/>
              <a:t>                Papaya Blackspot                                         Papaya Ringspot                                   Papaya Powdery Mildew </a:t>
            </a:r>
            <a:endParaRPr lang="en-US" altLang="en-US" sz="2400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b="1" dirty="0"/>
          </a:p>
        </p:txBody>
      </p:sp>
      <p:cxnSp>
        <p:nvCxnSpPr>
          <p:cNvPr id="17412" name="Straight Arrow Connector 3">
            <a:extLst>
              <a:ext uri="{FF2B5EF4-FFF2-40B4-BE49-F238E27FC236}">
                <a16:creationId xmlns:a16="http://schemas.microsoft.com/office/drawing/2014/main" id="{54C64263-F511-4673-BFE9-70CE5A42CE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CEB95D-1F15-4A3C-8B02-3F2B44377AA4}"/>
              </a:ext>
            </a:extLst>
          </p:cNvPr>
          <p:cNvSpPr/>
          <p:nvPr/>
        </p:nvSpPr>
        <p:spPr>
          <a:xfrm>
            <a:off x="1974916" y="5972694"/>
            <a:ext cx="6063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               Figure 7: </a:t>
            </a:r>
            <a:r>
              <a:rPr lang="en-GB" altLang="en-US" sz="2000" dirty="0">
                <a:latin typeface="+mj-lt"/>
              </a:rPr>
              <a:t>Grayscale conversion.</a:t>
            </a:r>
            <a:endParaRPr lang="en-US" sz="2000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DDCA80-51E5-4945-8285-EC5621A02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688" y="1958898"/>
            <a:ext cx="1865218" cy="1768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3C6A91-1020-4841-B706-B281231F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178" y="1962058"/>
            <a:ext cx="1828275" cy="17668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476340-085F-449D-8431-2DB597AE8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29" y="1988413"/>
            <a:ext cx="1817738" cy="17660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DA209F-69FC-4F4C-92F7-4E4D00EE0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239" y="1988413"/>
            <a:ext cx="1817738" cy="17409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A3AEE7-A1A1-4F89-BDC1-AB6459B1B9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9833" y="4080195"/>
            <a:ext cx="1368245" cy="13107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217095-FE61-4A35-9031-A18B378EF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4459" y="4080195"/>
            <a:ext cx="1423763" cy="14035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1CEF1B-7069-47FB-8C6A-4537A07CD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6206" y="4085973"/>
            <a:ext cx="1457355" cy="13920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1B855FF-9621-479D-B51A-B64FCB322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8161" y="4085554"/>
            <a:ext cx="1416659" cy="13723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DFE25-CE1F-42DB-B4AF-C63AA8EFF9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2725" y="4082320"/>
            <a:ext cx="1457355" cy="13952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B682BD-A1F0-4B5E-AA04-24287ED0C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718" y="4090492"/>
            <a:ext cx="1368246" cy="13291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3640201"/>
      </p:ext>
    </p:extLst>
  </p:cSld>
  <p:clrMapOvr>
    <a:masterClrMapping/>
  </p:clrMapOvr>
  <p:transition advTm="9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393A2ADB-3D73-4B59-A600-531CD60718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panose="020F0502020204030204" pitchFamily="34" charset="0"/>
                <a:cs typeface="Vrinda" panose="020B0502040204020203" pitchFamily="34" charset="0"/>
              </a:rPr>
              <a:t>Preprocessing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E52EDB24-7DEF-4CE6-8546-8DFAC22B13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4" y="990600"/>
            <a:ext cx="8893175" cy="5303838"/>
          </a:xfrm>
        </p:spPr>
        <p:txBody>
          <a:bodyPr/>
          <a:lstStyle/>
          <a:p>
            <a:r>
              <a:rPr lang="en-US" altLang="en-US" b="1" dirty="0"/>
              <a:t>Histogram Equalization:</a:t>
            </a:r>
          </a:p>
          <a:p>
            <a:pPr marL="0" indent="0">
              <a:buNone/>
            </a:pPr>
            <a:endParaRPr lang="en-US" altLang="en-US" sz="24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Histogram equalization is a image enhancement technique for adjusting image intensity to enhance contrast.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altLang="en-US" sz="2400" dirty="0"/>
              <a:t>Histogram equalization can be implemented in both globally or locally. </a:t>
            </a: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advTm="482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AF6B585-73C6-4968-81B0-3F3B3FB6D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Calibri" panose="020F0502020204030204" pitchFamily="34" charset="0"/>
                <a:cs typeface="Vrinda" panose="020B0502040204020203" pitchFamily="34" charset="0"/>
              </a:rPr>
              <a:t>Preprocessing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87855"/>
            <a:ext cx="9144000" cy="5305425"/>
          </a:xfrm>
        </p:spPr>
        <p:txBody>
          <a:bodyPr>
            <a:normAutofit fontScale="92500" lnSpcReduction="10000"/>
          </a:bodyPr>
          <a:lstStyle/>
          <a:p>
            <a:r>
              <a:rPr lang="en-GB" altLang="en-US" sz="3000" b="1" dirty="0"/>
              <a:t>Global Histogram Equalization: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2600" dirty="0"/>
              <a:t>Applying global histogram equalization on grayscale images</a:t>
            </a:r>
            <a:r>
              <a:rPr lang="en-US" sz="2600" dirty="0"/>
              <a:t>.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r>
              <a:rPr lang="en-US" altLang="en-US" sz="1400" dirty="0"/>
              <a:t>     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Papaya Fresh Fruit                    Papaya Fresh Leaf Fruit                        Papaya Anthracnose                    Papaya Leaf Curl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       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None/>
              <a:defRPr/>
            </a:pPr>
            <a:r>
              <a:rPr lang="en-US" altLang="en-US" sz="1500" dirty="0"/>
              <a:t>            Fruit                        Leaf                             Fruit                      Leaf                              Fruit                      Leaf </a:t>
            </a:r>
          </a:p>
          <a:p>
            <a:pPr marL="0" indent="0">
              <a:buNone/>
              <a:defRPr/>
            </a:pPr>
            <a:r>
              <a:rPr lang="en-US" altLang="en-US" sz="1500" dirty="0"/>
              <a:t>                Papaya Blackspot                                         Papaya Ringspot                                 Papaya Powdery Mildew </a:t>
            </a:r>
            <a:endParaRPr lang="en-US" altLang="en-US" sz="2400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b="1" dirty="0"/>
          </a:p>
        </p:txBody>
      </p:sp>
      <p:cxnSp>
        <p:nvCxnSpPr>
          <p:cNvPr id="17412" name="Straight Arrow Connector 3">
            <a:extLst>
              <a:ext uri="{FF2B5EF4-FFF2-40B4-BE49-F238E27FC236}">
                <a16:creationId xmlns:a16="http://schemas.microsoft.com/office/drawing/2014/main" id="{54C64263-F511-4673-BFE9-70CE5A42CE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CEB95D-1F15-4A3C-8B02-3F2B44377AA4}"/>
              </a:ext>
            </a:extLst>
          </p:cNvPr>
          <p:cNvSpPr/>
          <p:nvPr/>
        </p:nvSpPr>
        <p:spPr>
          <a:xfrm>
            <a:off x="1295400" y="5968437"/>
            <a:ext cx="6063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               Figure 8: </a:t>
            </a:r>
            <a:r>
              <a:rPr lang="en-GB" altLang="en-US" sz="2000" dirty="0">
                <a:latin typeface="+mj-lt"/>
              </a:rPr>
              <a:t>Histogram equalization (Global).</a:t>
            </a:r>
            <a:endParaRPr lang="en-US" sz="2000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DDCA80-51E5-4945-8285-EC5621A02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332" y="1986609"/>
            <a:ext cx="1865218" cy="1768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3C6A91-1020-4841-B706-B281231F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837" y="1963877"/>
            <a:ext cx="1828275" cy="17668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476340-085F-449D-8431-2DB597AE8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45" y="1988900"/>
            <a:ext cx="1817738" cy="17660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DA209F-69FC-4F4C-92F7-4E4D00EE0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931" y="1989765"/>
            <a:ext cx="1817738" cy="17409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A3AEE7-A1A1-4F89-BDC1-AB6459B1B9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7613" y="4104171"/>
            <a:ext cx="1368245" cy="13107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217095-FE61-4A35-9031-A18B378EF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0556" y="4112481"/>
            <a:ext cx="1368246" cy="13488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1CEF1B-7069-47FB-8C6A-4537A07CD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7358" y="4108309"/>
            <a:ext cx="1412156" cy="13488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1B855FF-9621-479D-B51A-B64FCB322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3727" y="4101659"/>
            <a:ext cx="1372031" cy="13291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DFE25-CE1F-42DB-B4AF-C63AA8EFF9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5684" y="4128019"/>
            <a:ext cx="1388316" cy="13291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B682BD-A1F0-4B5E-AA04-24287ED0C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345" y="4104171"/>
            <a:ext cx="1368246" cy="13291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7854832"/>
      </p:ext>
    </p:extLst>
  </p:cSld>
  <p:clrMapOvr>
    <a:masterClrMapping/>
  </p:clrMapOvr>
  <p:transition advTm="13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AF6B585-73C6-4968-81B0-3F3B3FB6D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Calibri" panose="020F0502020204030204" pitchFamily="34" charset="0"/>
                <a:cs typeface="Vrinda" panose="020B0502040204020203" pitchFamily="34" charset="0"/>
              </a:rPr>
              <a:t>Preprocessing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87855"/>
            <a:ext cx="9144000" cy="53054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000" b="1" dirty="0"/>
              <a:t>Local Histogram Equalization</a:t>
            </a:r>
            <a:r>
              <a:rPr lang="en-GB" altLang="en-US" sz="3000" b="1" dirty="0"/>
              <a:t>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2600" dirty="0"/>
              <a:t>For local histogram equalization we have applied CLAHE.</a:t>
            </a:r>
            <a:endParaRPr lang="en-US" sz="26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r>
              <a:rPr lang="en-US" altLang="en-US" sz="1400" dirty="0"/>
              <a:t>     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  Papaya Fresh Fruit                    Papaya Fresh Leaf Fruit                        Papaya Anthracnose                    Papaya Leaf Curl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       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None/>
              <a:defRPr/>
            </a:pPr>
            <a:r>
              <a:rPr lang="en-US" altLang="en-US" sz="1500" dirty="0"/>
              <a:t>            Fruit                        Leaf                             Fruit                      Leaf                              Fruit                      Leaf </a:t>
            </a:r>
          </a:p>
          <a:p>
            <a:pPr marL="0" indent="0">
              <a:buNone/>
              <a:defRPr/>
            </a:pPr>
            <a:r>
              <a:rPr lang="en-US" altLang="en-US" sz="1500" dirty="0"/>
              <a:t>                Papaya Blackspot                                         Papaya Ringspot                                 Papaya Powdery Mildew </a:t>
            </a:r>
            <a:endParaRPr lang="en-US" altLang="en-US" sz="2400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b="1" dirty="0"/>
          </a:p>
        </p:txBody>
      </p:sp>
      <p:cxnSp>
        <p:nvCxnSpPr>
          <p:cNvPr id="17412" name="Straight Arrow Connector 3">
            <a:extLst>
              <a:ext uri="{FF2B5EF4-FFF2-40B4-BE49-F238E27FC236}">
                <a16:creationId xmlns:a16="http://schemas.microsoft.com/office/drawing/2014/main" id="{54C64263-F511-4673-BFE9-70CE5A42CE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CEB95D-1F15-4A3C-8B02-3F2B44377AA4}"/>
              </a:ext>
            </a:extLst>
          </p:cNvPr>
          <p:cNvSpPr/>
          <p:nvPr/>
        </p:nvSpPr>
        <p:spPr>
          <a:xfrm>
            <a:off x="2157082" y="5934116"/>
            <a:ext cx="6063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               Figure 9: </a:t>
            </a:r>
            <a:r>
              <a:rPr lang="en-GB" altLang="en-US" sz="2000" dirty="0">
                <a:latin typeface="+mj-lt"/>
              </a:rPr>
              <a:t>CLAHE images.</a:t>
            </a:r>
            <a:endParaRPr lang="en-US" sz="2000" dirty="0">
              <a:latin typeface="+mj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F3EF7D-ED24-40AD-B0AA-BCA18C91F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426" y="1874349"/>
            <a:ext cx="1916235" cy="18565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7801827-EEF9-45F5-94D5-3E9E8D3D7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245" y="1874349"/>
            <a:ext cx="1970847" cy="19044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93E955-1502-45D4-AD57-B431DFB8C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9" y="1901779"/>
            <a:ext cx="1888473" cy="18489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9C1819-EDEC-495D-AC46-1B62E01EC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191" y="1893844"/>
            <a:ext cx="1867385" cy="1835003"/>
          </a:xfrm>
          <a:prstGeom prst="rect">
            <a:avLst/>
          </a:prstGeom>
        </p:spPr>
      </p:pic>
      <p:pic>
        <p:nvPicPr>
          <p:cNvPr id="28" name="Picture 1">
            <a:extLst>
              <a:ext uri="{FF2B5EF4-FFF2-40B4-BE49-F238E27FC236}">
                <a16:creationId xmlns:a16="http://schemas.microsoft.com/office/drawing/2014/main" id="{AF51BE1A-680C-478C-BE3B-0F92363AB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68" y="4030407"/>
            <a:ext cx="1398877" cy="136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074A354-4B4B-45E6-9B17-6FEBF4F8F4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0075" y="4020602"/>
            <a:ext cx="1416659" cy="14230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996257-8E1B-4E68-A242-BA16C4BD23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6171" y="4001193"/>
            <a:ext cx="1479330" cy="142300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CE5E4E5-AE0A-42D3-9DA6-4D30CA2BFD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2107" y="3989461"/>
            <a:ext cx="1553516" cy="14852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35C9E92-223D-4706-A68A-33D6639E4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107" y="4030407"/>
            <a:ext cx="1504699" cy="14335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FE73B5-147B-4177-AECE-7EE805A3BB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" y="4030407"/>
            <a:ext cx="1416659" cy="13822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9201143"/>
      </p:ext>
    </p:extLst>
  </p:cSld>
  <p:clrMapOvr>
    <a:masterClrMapping/>
  </p:clrMapOvr>
  <p:transition advTm="10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A9AF7B24-541E-4384-A482-65175A6A1E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panose="020F0502020204030204" pitchFamily="34" charset="0"/>
                <a:cs typeface="Vrinda" panose="020B0502040204020203" pitchFamily="34" charset="0"/>
              </a:rPr>
              <a:t>Preprocessing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6688" y="914400"/>
            <a:ext cx="8642350" cy="56784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2400" dirty="0"/>
              <a:t>Here papaya leaf blackspot disease is taken as an example.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2400" dirty="0"/>
              <a:t>Where CLAHE is applied in tile or blocks (</a:t>
            </a:r>
            <a:r>
              <a:rPr lang="en-US" sz="2400" dirty="0"/>
              <a:t>M×M)</a:t>
            </a:r>
            <a:r>
              <a:rPr lang="en-GB" sz="2400" dirty="0"/>
              <a:t>.</a:t>
            </a: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2400" dirty="0"/>
              <a:t>For different block sizes (</a:t>
            </a:r>
            <a:r>
              <a:rPr lang="en-US" sz="2400" dirty="0"/>
              <a:t>M×M) are</a:t>
            </a:r>
            <a:r>
              <a:rPr lang="en-GB" altLang="en-US" sz="2400" dirty="0"/>
              <a:t> demonstrated </a:t>
            </a:r>
            <a:r>
              <a:rPr lang="en-GB" sz="2400" dirty="0"/>
              <a:t>in the CLAHE image.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sz="2400" dirty="0"/>
              <a:t>We selected the </a:t>
            </a:r>
            <a:r>
              <a:rPr lang="en-US" altLang="en-US" sz="2400" dirty="0"/>
              <a:t>128</a:t>
            </a:r>
            <a:r>
              <a:rPr lang="en-US" sz="2400" dirty="0"/>
              <a:t>×128</a:t>
            </a:r>
            <a:r>
              <a:rPr lang="en-US" altLang="en-US" sz="2400" dirty="0"/>
              <a:t> block as it gives the optimal result.</a:t>
            </a: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600" dirty="0"/>
              <a:t>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6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600" dirty="0"/>
              <a:t>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6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600" dirty="0"/>
              <a:t>	 </a:t>
            </a:r>
            <a:r>
              <a:rPr lang="en-US" altLang="en-US" sz="2000" dirty="0"/>
              <a:t>64</a:t>
            </a:r>
            <a:r>
              <a:rPr lang="en-US" sz="2000" dirty="0"/>
              <a:t>×</a:t>
            </a:r>
            <a:r>
              <a:rPr lang="en-US" altLang="en-US" sz="2000" dirty="0"/>
              <a:t>64                                128</a:t>
            </a:r>
            <a:r>
              <a:rPr lang="en-US" sz="2000" dirty="0"/>
              <a:t>×128</a:t>
            </a:r>
            <a:r>
              <a:rPr lang="en-US" altLang="en-US" sz="2000" dirty="0"/>
              <a:t>                            192</a:t>
            </a:r>
            <a:r>
              <a:rPr lang="en-US" sz="2000" dirty="0"/>
              <a:t>×192</a:t>
            </a: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100" dirty="0"/>
              <a:t>                    </a:t>
            </a:r>
            <a:endParaRPr lang="en-GB" sz="21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1600" dirty="0"/>
          </a:p>
        </p:txBody>
      </p:sp>
      <p:pic>
        <p:nvPicPr>
          <p:cNvPr id="62468" name="Picture 2">
            <a:extLst>
              <a:ext uri="{FF2B5EF4-FFF2-40B4-BE49-F238E27FC236}">
                <a16:creationId xmlns:a16="http://schemas.microsoft.com/office/drawing/2014/main" id="{CDA6C4D9-A450-467D-BB7A-DCE09F8AC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247643"/>
            <a:ext cx="2333628" cy="227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1">
            <a:extLst>
              <a:ext uri="{FF2B5EF4-FFF2-40B4-BE49-F238E27FC236}">
                <a16:creationId xmlns:a16="http://schemas.microsoft.com/office/drawing/2014/main" id="{BE182849-60E2-4D64-AA19-2AF07819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19" y="3276600"/>
            <a:ext cx="2333628" cy="234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3">
            <a:extLst>
              <a:ext uri="{FF2B5EF4-FFF2-40B4-BE49-F238E27FC236}">
                <a16:creationId xmlns:a16="http://schemas.microsoft.com/office/drawing/2014/main" id="{50B27BA9-8430-47A1-8415-33663F1F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35" y="3244615"/>
            <a:ext cx="2289175" cy="2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768459-43BB-4AD0-BB32-8FDAAEF7FCA5}"/>
              </a:ext>
            </a:extLst>
          </p:cNvPr>
          <p:cNvSpPr/>
          <p:nvPr/>
        </p:nvSpPr>
        <p:spPr>
          <a:xfrm>
            <a:off x="1905000" y="5905524"/>
            <a:ext cx="6063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10: </a:t>
            </a:r>
            <a:r>
              <a:rPr lang="en-GB" altLang="en-US" sz="2000" dirty="0">
                <a:latin typeface="+mj-lt"/>
              </a:rPr>
              <a:t>CLAHE applied in papaya blackspot.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4358"/>
      </p:ext>
    </p:extLst>
  </p:cSld>
  <p:clrMapOvr>
    <a:masterClrMapping/>
  </p:clrMapOvr>
  <p:transition advTm="11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18904630-9768-42FA-B142-410EB7A52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panose="020F0502020204030204" pitchFamily="34" charset="0"/>
                <a:cs typeface="Vrinda" panose="020B0502040204020203" pitchFamily="34" charset="0"/>
              </a:rPr>
              <a:t>Preprocessing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90600"/>
            <a:ext cx="8642350" cy="51816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GB" altLang="en-US" sz="3300" b="1" dirty="0"/>
              <a:t>Histogram Comparison:</a:t>
            </a:r>
          </a:p>
          <a:p>
            <a:pPr marL="0" indent="0">
              <a:buNone/>
              <a:defRPr/>
            </a:pPr>
            <a:endParaRPr lang="en-GB" altLang="en-US" b="1" dirty="0"/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dirty="0"/>
              <a:t>No change in mean intensity values between grayscale and histogram equalization 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dirty="0"/>
              <a:t>After applying CLAHE we can see significant difference in mean intensity values.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dirty="0"/>
              <a:t>We have applied CLAHE when the mean intensity value is less than 150.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endParaRPr lang="en-GB" altLang="en-US" sz="2000" dirty="0"/>
          </a:p>
          <a:p>
            <a:pPr>
              <a:buFont typeface="Wingdings" panose="05000000000000000000" pitchFamily="2" charset="2"/>
              <a:buChar char="v"/>
              <a:defRPr/>
            </a:pPr>
            <a:endParaRPr lang="en-GB" altLang="en-US" sz="2000" dirty="0"/>
          </a:p>
          <a:p>
            <a:pPr marL="0" indent="0">
              <a:buNone/>
              <a:defRPr/>
            </a:pPr>
            <a:endParaRPr lang="en-GB" altLang="en-US" sz="2000" dirty="0"/>
          </a:p>
          <a:p>
            <a:pPr>
              <a:buFont typeface="Wingdings" panose="05000000000000000000" pitchFamily="2" charset="2"/>
              <a:buChar char="v"/>
              <a:defRPr/>
            </a:pPr>
            <a:endParaRPr lang="en-GB" altLang="en-US" sz="2000" dirty="0"/>
          </a:p>
          <a:p>
            <a:pPr>
              <a:buFont typeface="Wingdings" panose="05000000000000000000" pitchFamily="2" charset="2"/>
              <a:buChar char="v"/>
              <a:defRPr/>
            </a:pPr>
            <a:endParaRPr lang="en-GB" altLang="en-US" sz="2000" dirty="0"/>
          </a:p>
          <a:p>
            <a:pPr>
              <a:buFont typeface="Wingdings" panose="05000000000000000000" pitchFamily="2" charset="2"/>
              <a:buChar char="v"/>
              <a:defRPr/>
            </a:pPr>
            <a:endParaRPr lang="en-GB" altLang="en-US" sz="2000" dirty="0"/>
          </a:p>
          <a:p>
            <a:pPr>
              <a:buFont typeface="Wingdings" panose="05000000000000000000" pitchFamily="2" charset="2"/>
              <a:buChar char="v"/>
              <a:defRPr/>
            </a:pPr>
            <a:endParaRPr lang="en-GB" altLang="en-US" sz="2000" dirty="0"/>
          </a:p>
          <a:p>
            <a:pPr marL="0" indent="0">
              <a:buNone/>
              <a:defRPr/>
            </a:pPr>
            <a:r>
              <a:rPr lang="en-GB" altLang="en-US" sz="2000" dirty="0"/>
              <a:t>				         </a:t>
            </a:r>
          </a:p>
          <a:p>
            <a:pPr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39955941"/>
      </p:ext>
    </p:extLst>
  </p:cSld>
  <p:clrMapOvr>
    <a:masterClrMapping/>
  </p:clrMapOvr>
  <p:transition advTm="395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18904630-9768-42FA-B142-410EB7A52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panose="020F0502020204030204" pitchFamily="34" charset="0"/>
                <a:cs typeface="Vrinda" panose="020B0502040204020203" pitchFamily="34" charset="0"/>
              </a:rPr>
              <a:t>Preprocessing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14400"/>
            <a:ext cx="8642350" cy="5678488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GB" altLang="en-US" dirty="0"/>
              <a:t>As an example to show the histograms we chose papaya blackspot fruit and leaf image samples and the </a:t>
            </a:r>
            <a:r>
              <a:rPr lang="en-GB" altLang="en-US" dirty="0" err="1"/>
              <a:t>color</a:t>
            </a:r>
            <a:r>
              <a:rPr lang="en-GB" altLang="en-US" dirty="0"/>
              <a:t> black was used.</a:t>
            </a:r>
          </a:p>
          <a:p>
            <a:pPr marL="0" indent="0">
              <a:buNone/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en-GB" sz="1800" dirty="0"/>
              <a:t>       </a:t>
            </a:r>
            <a:r>
              <a:rPr lang="en-US" altLang="en-US" sz="1800" dirty="0"/>
              <a:t>Histogram</a:t>
            </a:r>
            <a:r>
              <a:rPr lang="en-GB" sz="1800" dirty="0"/>
              <a:t> of Grayscale     </a:t>
            </a:r>
            <a:r>
              <a:rPr lang="en-GB" altLang="en-US" sz="1800" dirty="0"/>
              <a:t>Histogram of Histogram Equalization (Global)        Histogram of </a:t>
            </a:r>
            <a:r>
              <a:rPr lang="en-US" altLang="en-US" sz="1800" dirty="0"/>
              <a:t>CLAHE</a:t>
            </a:r>
            <a:endParaRPr lang="en-GB" sz="1800" dirty="0"/>
          </a:p>
          <a:p>
            <a:pPr marL="0" indent="0">
              <a:buNone/>
              <a:defRPr/>
            </a:pPr>
            <a:r>
              <a:rPr lang="en-GB" sz="1800" dirty="0"/>
              <a:t>                                         </a:t>
            </a:r>
          </a:p>
          <a:p>
            <a:pPr marL="0" indent="0">
              <a:buNone/>
              <a:defRPr/>
            </a:pPr>
            <a:r>
              <a:rPr lang="en-GB" sz="1800" dirty="0"/>
              <a:t>                                          </a:t>
            </a: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600" dirty="0"/>
              <a:t>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6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2400" dirty="0"/>
          </a:p>
          <a:p>
            <a:pPr marL="0" indent="0">
              <a:buNone/>
              <a:defRPr/>
            </a:pPr>
            <a:r>
              <a:rPr lang="en-GB" altLang="en-US" sz="1800" dirty="0"/>
              <a:t>         Histogram of Grayscale      Histogram of Histogram Equalization (Global)      Histogram of CLAHE </a:t>
            </a:r>
            <a:r>
              <a:rPr lang="en-US" altLang="en-US" sz="1800" b="1" dirty="0"/>
              <a:t>	                                                                                 	                                                             	</a:t>
            </a:r>
          </a:p>
          <a:p>
            <a:pPr marL="0" indent="0">
              <a:buNone/>
              <a:defRPr/>
            </a:pPr>
            <a:r>
              <a:rPr lang="en-US" altLang="en-US" sz="1800" b="1" dirty="0"/>
              <a:t>                                      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146E-6227-4036-A3CF-BF480E16E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8" y="3875674"/>
            <a:ext cx="1691269" cy="1537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95989-F554-47FA-A45B-B6DE1B9C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82" y="3875674"/>
            <a:ext cx="1691267" cy="1537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657F14-7CE7-4435-A04B-4439B2B79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460" y="3841798"/>
            <a:ext cx="1691270" cy="1557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02B24-B7E6-4BB5-9E5C-98EFA586F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89" y="1735307"/>
            <a:ext cx="1691268" cy="1511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00B14-081F-4DC9-8C07-372537CD3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097" y="1757887"/>
            <a:ext cx="1691268" cy="1511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98B7EE-3DE3-428D-BDC2-BC8DE0AEE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626" y="1757887"/>
            <a:ext cx="1670965" cy="15111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F7F988-2D45-42E0-BA45-F04274A4F766}"/>
              </a:ext>
            </a:extLst>
          </p:cNvPr>
          <p:cNvSpPr/>
          <p:nvPr/>
        </p:nvSpPr>
        <p:spPr>
          <a:xfrm>
            <a:off x="914400" y="5891628"/>
            <a:ext cx="8153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11: </a:t>
            </a:r>
            <a:r>
              <a:rPr lang="en-GB" altLang="en-US" sz="2000" dirty="0">
                <a:latin typeface="+mj-lt"/>
              </a:rPr>
              <a:t>Histogram comparison of papaya blackspot a) fruit b) leaf.</a:t>
            </a:r>
            <a:endParaRPr lang="en-US" sz="20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AD14EC-07C6-44DA-8913-E070F5BF7609}"/>
              </a:ext>
            </a:extLst>
          </p:cNvPr>
          <p:cNvSpPr/>
          <p:nvPr/>
        </p:nvSpPr>
        <p:spPr>
          <a:xfrm>
            <a:off x="3467099" y="3413889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a)</a:t>
            </a:r>
            <a:endParaRPr lang="en-US" sz="20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1BAC2A-CA72-427A-AFAE-FD57F6A64098}"/>
              </a:ext>
            </a:extLst>
          </p:cNvPr>
          <p:cNvSpPr/>
          <p:nvPr/>
        </p:nvSpPr>
        <p:spPr>
          <a:xfrm>
            <a:off x="3467099" y="565268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b)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2967435"/>
      </p:ext>
    </p:extLst>
  </p:cSld>
  <p:clrMapOvr>
    <a:masterClrMapping/>
  </p:clrMapOvr>
  <p:transition advTm="7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2FBAE278-F639-42B4-89A7-637B27DA1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altLang="en-US" dirty="0"/>
              <a:t>Segmentation)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642350" cy="5410200"/>
          </a:xfr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GB" altLang="en-US" sz="8600" b="1" dirty="0"/>
              <a:t>K-Mean Image Segmentation:</a:t>
            </a:r>
          </a:p>
          <a:p>
            <a:pPr marL="0" indent="0">
              <a:buNone/>
              <a:defRPr/>
            </a:pPr>
            <a:endParaRPr lang="en-GB" altLang="en-US" sz="5900" b="1" dirty="0"/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9600" dirty="0"/>
              <a:t>K-Means is used to identify different clusters in the given data based on how similar the data is. 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9600" dirty="0"/>
              <a:t>Data points in the same group are more similar than data points in other groups. 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sz="9600" dirty="0"/>
              <a:t>In K-Mean </a:t>
            </a:r>
            <a:r>
              <a:rPr lang="en-GB" sz="9600" dirty="0" err="1"/>
              <a:t>euclidean</a:t>
            </a:r>
            <a:r>
              <a:rPr lang="en-GB" sz="9600" dirty="0"/>
              <a:t> distance, is used to calculate clustering each data point from the data point to every cluster.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endParaRPr lang="en-GB" sz="9600" dirty="0"/>
          </a:p>
          <a:p>
            <a:pPr marL="0" indent="0">
              <a:buNone/>
              <a:defRPr/>
            </a:pPr>
            <a:r>
              <a:rPr lang="en-GB" sz="9600" dirty="0"/>
              <a:t>                       Euclidean distance </a:t>
            </a:r>
            <a:r>
              <a:rPr lang="es-ES" sz="9600" dirty="0"/>
              <a:t>=√((x1 - x2)² + (y1 - y2)²)</a:t>
            </a:r>
          </a:p>
          <a:p>
            <a:pPr marL="0" indent="0">
              <a:buNone/>
              <a:defRPr/>
            </a:pPr>
            <a:endParaRPr lang="es-ES" sz="9600" dirty="0"/>
          </a:p>
          <a:p>
            <a:pPr marL="0" indent="0">
              <a:buNone/>
              <a:defRPr/>
            </a:pPr>
            <a:r>
              <a:rPr lang="en-GB" sz="9600" dirty="0"/>
              <a:t>      Where (x1, y1) &amp; (x2, y2) are two data points</a:t>
            </a:r>
          </a:p>
          <a:p>
            <a:pPr>
              <a:defRPr/>
            </a:pPr>
            <a:endParaRPr lang="en-GB" altLang="en-US" sz="4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7400" dirty="0"/>
              <a:t>    </a:t>
            </a: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4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400" dirty="0"/>
              <a:t>                                      </a:t>
            </a:r>
            <a:endParaRPr lang="en-US" sz="1600" dirty="0"/>
          </a:p>
        </p:txBody>
      </p:sp>
    </p:spTree>
  </p:cSld>
  <p:clrMapOvr>
    <a:masterClrMapping/>
  </p:clrMapOvr>
  <p:transition advTm="44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5BCEABF9-6071-4F4B-A7AF-9814AA2851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Segmentation (Cont.)</a:t>
            </a:r>
            <a:endParaRPr lang="en-US" altLang="en-US" dirty="0"/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1288" y="990600"/>
            <a:ext cx="8763000" cy="5410200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altLang="en-US" sz="4500" b="1" dirty="0"/>
              <a:t>K-Mean Image Segmentation Using Automated </a:t>
            </a:r>
            <a:r>
              <a:rPr lang="en-GB" altLang="en-US" sz="4500" b="1" dirty="0"/>
              <a:t>Elbow Method: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3800" dirty="0"/>
              <a:t>Applying the automated elbow K-mean image segmentation method.</a:t>
            </a:r>
            <a:endParaRPr lang="en-GB" altLang="en-US" b="1" dirty="0"/>
          </a:p>
          <a:p>
            <a:pPr>
              <a:defRPr/>
            </a:pPr>
            <a:endParaRPr lang="en-GB" altLang="en-US" b="1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400" dirty="0"/>
              <a:t>         </a:t>
            </a:r>
            <a:r>
              <a:rPr lang="en-US" altLang="en-US" sz="2100" dirty="0"/>
              <a:t>Papaya Fresh Fruit                    Papaya Fresh Leaf                   Fruit Papaya Anthracnose                    Papaya Leaf Curl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200" dirty="0"/>
              <a:t>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200" dirty="0"/>
              <a:t>               </a:t>
            </a:r>
            <a:r>
              <a:rPr lang="en-US" altLang="en-US" sz="2100" dirty="0"/>
              <a:t>Fruit                        Leaf                             Fruit                      Leaf                                   Fruit                             Leaf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100" dirty="0"/>
              <a:t>                     Papaya Blackspot                                       Papaya Ringspot                                         Papaya Powdery Mildew </a:t>
            </a:r>
            <a:endParaRPr lang="en-US" altLang="en-US" sz="2100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b="1" dirty="0"/>
              <a:t> 		</a:t>
            </a:r>
          </a:p>
        </p:txBody>
      </p:sp>
      <p:cxnSp>
        <p:nvCxnSpPr>
          <p:cNvPr id="23556" name="Straight Arrow Connector 3">
            <a:extLst>
              <a:ext uri="{FF2B5EF4-FFF2-40B4-BE49-F238E27FC236}">
                <a16:creationId xmlns:a16="http://schemas.microsoft.com/office/drawing/2014/main" id="{9C9B051D-4CF5-4139-84EF-76BB8513D5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28E6D-AE7E-4FAB-A5CF-B392A1AF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59" y="2523823"/>
            <a:ext cx="1510028" cy="141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AC939E33-8934-45F1-A864-8EDBDD434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2" y="2481128"/>
            <a:ext cx="1466266" cy="141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9DC64-8B8C-46BB-B94A-F6969748B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547" y="2516506"/>
            <a:ext cx="1440220" cy="13908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1DA00D-E15B-436B-AA1D-D1430CCCB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34" y="2516136"/>
            <a:ext cx="1440221" cy="141539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43D3E32-AB6D-476D-AE84-3B7BC088D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171" y="4234806"/>
            <a:ext cx="1244052" cy="11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FECFC9C6-C4C2-44D6-93E5-437345A5E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33" y="4204236"/>
            <a:ext cx="1261279" cy="120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5">
            <a:extLst>
              <a:ext uri="{FF2B5EF4-FFF2-40B4-BE49-F238E27FC236}">
                <a16:creationId xmlns:a16="http://schemas.microsoft.com/office/drawing/2014/main" id="{8B87C96C-9732-4B2E-BC99-8DFC728A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639" y="4195286"/>
            <a:ext cx="1261279" cy="122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957905-C2F4-4401-BF43-9F9EAFCC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5286"/>
            <a:ext cx="1244052" cy="123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B7C6E7F5-E1D1-4825-B956-DF406670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08" y="4247992"/>
            <a:ext cx="1192695" cy="113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E09404F2-C03B-4DE5-A260-82FF4C38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7" y="4216763"/>
            <a:ext cx="1261279" cy="120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A109C49-B1FE-477E-89FA-2DF8CA6E204D}"/>
              </a:ext>
            </a:extLst>
          </p:cNvPr>
          <p:cNvSpPr/>
          <p:nvPr/>
        </p:nvSpPr>
        <p:spPr>
          <a:xfrm>
            <a:off x="1165247" y="5885794"/>
            <a:ext cx="7521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12: </a:t>
            </a:r>
            <a:r>
              <a:rPr lang="en-US" sz="2000" dirty="0">
                <a:latin typeface="+mj-lt"/>
              </a:rPr>
              <a:t>K-Mean image segmentation (automated elbow method).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199317"/>
      </p:ext>
    </p:extLst>
  </p:cSld>
  <p:clrMapOvr>
    <a:masterClrMapping/>
  </p:clrMapOvr>
  <p:transition advTm="10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41A1E66-633F-40CA-91DD-B97F33B98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Contents</a:t>
            </a:r>
            <a:endParaRPr lang="en-US" altLang="en-US" dirty="0"/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A151704A-F784-4D0C-AD70-358B38CF86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90600"/>
            <a:ext cx="8642350" cy="53340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Goal</a:t>
            </a:r>
          </a:p>
          <a:p>
            <a:pPr lvl="0"/>
            <a:r>
              <a:rPr lang="en-US" sz="2400" dirty="0"/>
              <a:t>Motivations</a:t>
            </a:r>
          </a:p>
          <a:p>
            <a:pPr lvl="0"/>
            <a:r>
              <a:rPr lang="en-US" sz="2400" dirty="0"/>
              <a:t>Applications</a:t>
            </a:r>
          </a:p>
          <a:p>
            <a:pPr lvl="0"/>
            <a:r>
              <a:rPr lang="en-US" sz="2400" dirty="0"/>
              <a:t>Related Works</a:t>
            </a:r>
          </a:p>
          <a:p>
            <a:r>
              <a:rPr lang="en-US" sz="2400" dirty="0"/>
              <a:t>Challenges</a:t>
            </a:r>
          </a:p>
          <a:p>
            <a:pPr lvl="0"/>
            <a:r>
              <a:rPr lang="en-US" sz="2400" dirty="0"/>
              <a:t>Implementation</a:t>
            </a:r>
          </a:p>
          <a:p>
            <a:pPr lvl="0"/>
            <a:r>
              <a:rPr lang="en-US" sz="2400" dirty="0"/>
              <a:t>Dataset Description</a:t>
            </a:r>
          </a:p>
          <a:p>
            <a:pPr lvl="0"/>
            <a:r>
              <a:rPr lang="en-US" altLang="en-US" sz="2400" dirty="0"/>
              <a:t>Result &amp; Discussion</a:t>
            </a:r>
          </a:p>
          <a:p>
            <a:r>
              <a:rPr lang="en-US" sz="2400" dirty="0"/>
              <a:t>Conclusion</a:t>
            </a:r>
            <a:endParaRPr lang="en-US" altLang="en-US" sz="2400" dirty="0"/>
          </a:p>
          <a:p>
            <a:r>
              <a:rPr lang="en-US" sz="2400" dirty="0"/>
              <a:t>Limitations &amp; Future Work</a:t>
            </a:r>
          </a:p>
          <a:p>
            <a:pPr lvl="0"/>
            <a:r>
              <a:rPr lang="en-US" sz="2400" dirty="0"/>
              <a:t>References</a:t>
            </a:r>
          </a:p>
          <a:p>
            <a:pPr lvl="0"/>
            <a:endParaRPr lang="en-US" sz="2400" dirty="0"/>
          </a:p>
        </p:txBody>
      </p:sp>
      <p:sp>
        <p:nvSpPr>
          <p:cNvPr id="8196" name="TextBox 3">
            <a:extLst>
              <a:ext uri="{FF2B5EF4-FFF2-40B4-BE49-F238E27FC236}">
                <a16:creationId xmlns:a16="http://schemas.microsoft.com/office/drawing/2014/main" id="{0B5E16B7-FFD6-4BF0-8E6D-6ECF9E011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9906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1784067"/>
      </p:ext>
    </p:extLst>
  </p:cSld>
  <p:clrMapOvr>
    <a:masterClrMapping/>
  </p:clrMapOvr>
  <p:transition advTm="8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5BCEABF9-6071-4F4B-A7AF-9814AA2851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Segmentation (Cont.)</a:t>
            </a:r>
            <a:endParaRPr lang="en-US" altLang="en-US" dirty="0"/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1288" y="990600"/>
            <a:ext cx="8763000" cy="530542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US" altLang="en-US" sz="2400" dirty="0"/>
              <a:t>Traditional K-Mean method.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400" dirty="0"/>
              <a:t>        Papaya Fresh Fruit                Papaya Fresh Leaf               Fruit Papaya Anthracnose                 Papaya Leaf Curl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500" dirty="0"/>
              <a:t>      Fruit                              Leaf                             Fruit                      Leaf                        Fruit                      Leaf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500" dirty="0"/>
              <a:t>            Papaya Blackspot                                           Papaya Ringspot                            Papaya Powdery Mildew </a:t>
            </a:r>
            <a:endParaRPr lang="en-US" altLang="en-US" sz="2400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b="1" dirty="0"/>
              <a:t> 		</a:t>
            </a:r>
          </a:p>
        </p:txBody>
      </p:sp>
      <p:cxnSp>
        <p:nvCxnSpPr>
          <p:cNvPr id="23556" name="Straight Arrow Connector 3">
            <a:extLst>
              <a:ext uri="{FF2B5EF4-FFF2-40B4-BE49-F238E27FC236}">
                <a16:creationId xmlns:a16="http://schemas.microsoft.com/office/drawing/2014/main" id="{9C9B051D-4CF5-4139-84EF-76BB8513D5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pic>
        <p:nvPicPr>
          <p:cNvPr id="23558" name="Picture 5">
            <a:extLst>
              <a:ext uri="{FF2B5EF4-FFF2-40B4-BE49-F238E27FC236}">
                <a16:creationId xmlns:a16="http://schemas.microsoft.com/office/drawing/2014/main" id="{768E455C-BBDB-4850-9E24-3C01488A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3862388"/>
            <a:ext cx="1430337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8">
            <a:extLst>
              <a:ext uri="{FF2B5EF4-FFF2-40B4-BE49-F238E27FC236}">
                <a16:creationId xmlns:a16="http://schemas.microsoft.com/office/drawing/2014/main" id="{19A4566E-85AD-4728-BCD9-AFD447AB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36" y="1413629"/>
            <a:ext cx="1895475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4">
            <a:extLst>
              <a:ext uri="{FF2B5EF4-FFF2-40B4-BE49-F238E27FC236}">
                <a16:creationId xmlns:a16="http://schemas.microsoft.com/office/drawing/2014/main" id="{75C705D6-93CE-4508-A8CF-4415D03A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16" y="3847352"/>
            <a:ext cx="14097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7">
            <a:extLst>
              <a:ext uri="{FF2B5EF4-FFF2-40B4-BE49-F238E27FC236}">
                <a16:creationId xmlns:a16="http://schemas.microsoft.com/office/drawing/2014/main" id="{DA7DDCEE-B3A0-4946-8784-8C50C883E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1409902"/>
            <a:ext cx="1895475" cy="180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9">
            <a:extLst>
              <a:ext uri="{FF2B5EF4-FFF2-40B4-BE49-F238E27FC236}">
                <a16:creationId xmlns:a16="http://schemas.microsoft.com/office/drawing/2014/main" id="{138EA10D-F5C7-41D8-AF60-1E10CAA4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582" y="3814724"/>
            <a:ext cx="13970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42CEC-3C12-4E71-9C35-28BD71A17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2723" y="1409902"/>
            <a:ext cx="1913764" cy="1827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15C12-E85A-48F9-B9CD-1327DD35B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4417" y="3871687"/>
            <a:ext cx="1430337" cy="1370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01D3A-6EE1-4804-AEEF-B0D61B84D9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7801" y="3844469"/>
            <a:ext cx="1430337" cy="1397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2B9A5-B394-4619-8581-90A5653D8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6582" y="3814724"/>
            <a:ext cx="1395907" cy="1352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DFB50-ADE3-4F45-90D3-7BB05D6DEB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459" y="1392737"/>
            <a:ext cx="1866925" cy="18132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5FD926-1666-4DC5-92FF-2DA9C114B700}"/>
              </a:ext>
            </a:extLst>
          </p:cNvPr>
          <p:cNvSpPr/>
          <p:nvPr/>
        </p:nvSpPr>
        <p:spPr>
          <a:xfrm>
            <a:off x="1697577" y="5870762"/>
            <a:ext cx="7206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13: </a:t>
            </a:r>
            <a:r>
              <a:rPr lang="en-US" sz="2000" dirty="0">
                <a:latin typeface="+mj-lt"/>
              </a:rPr>
              <a:t>K-Mean image segmentation (traditional method).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8347661"/>
      </p:ext>
    </p:extLst>
  </p:cSld>
  <p:clrMapOvr>
    <a:masterClrMapping/>
  </p:clrMapOvr>
  <p:transition advTm="9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EB9B3D78-38EB-4D6B-A8A7-C0FFA9784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(Cont.)</a:t>
            </a:r>
            <a:endParaRPr lang="en-US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7636" y="990600"/>
            <a:ext cx="8996363" cy="54102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en-US" sz="3000" b="1" dirty="0"/>
              <a:t>K-Mean </a:t>
            </a:r>
            <a:r>
              <a:rPr lang="en-GB" altLang="en-US" sz="3000" b="1" dirty="0"/>
              <a:t>Methods Comparison: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2600" dirty="0"/>
              <a:t>Papaya leaf blackspot disease is taken </a:t>
            </a:r>
            <a:r>
              <a:rPr lang="en-GB" sz="2600" dirty="0"/>
              <a:t>as an example to show  </a:t>
            </a:r>
            <a:r>
              <a:rPr lang="en-GB" sz="2600" dirty="0" err="1"/>
              <a:t>comparsion</a:t>
            </a:r>
            <a:r>
              <a:rPr lang="en-GB" sz="2600" dirty="0"/>
              <a:t>.</a:t>
            </a:r>
            <a:endParaRPr lang="en-US" altLang="en-US" sz="2600" dirty="0"/>
          </a:p>
          <a:p>
            <a:pPr>
              <a:defRPr/>
            </a:pPr>
            <a:endParaRPr lang="en-GB" sz="2600" b="1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4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400" dirty="0"/>
              <a:t>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400" dirty="0"/>
              <a:t>    </a:t>
            </a:r>
          </a:p>
          <a:p>
            <a:pPr marL="0" indent="0">
              <a:buNone/>
              <a:defRPr/>
            </a:pPr>
            <a:r>
              <a:rPr lang="en-US" altLang="en-US" sz="2400" b="1" dirty="0"/>
              <a:t>		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07D92-B0A6-4972-9B0E-605C0875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04257"/>
            <a:ext cx="6640287" cy="3486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BE09C2-2311-4C07-BFE3-D21BD04C81D7}"/>
              </a:ext>
            </a:extLst>
          </p:cNvPr>
          <p:cNvSpPr/>
          <p:nvPr/>
        </p:nvSpPr>
        <p:spPr>
          <a:xfrm>
            <a:off x="2590801" y="5867400"/>
            <a:ext cx="480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b="1" dirty="0">
                <a:latin typeface="+mj-lt"/>
              </a:rPr>
              <a:t>Figure 14: </a:t>
            </a:r>
            <a:r>
              <a:rPr lang="en-GB" altLang="en-US" sz="2000" dirty="0">
                <a:latin typeface="+mj-lt"/>
              </a:rPr>
              <a:t>K-Mean method comparison.</a:t>
            </a:r>
            <a:endParaRPr lang="en-US" sz="24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1905008"/>
      </p:ext>
    </p:extLst>
  </p:cSld>
  <p:clrMapOvr>
    <a:masterClrMapping/>
  </p:clrMapOvr>
  <p:transition advTm="7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08C6029F-F557-41A9-9797-17100A9ADB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441" y="0"/>
            <a:ext cx="9144000" cy="836613"/>
          </a:xfrm>
        </p:spPr>
        <p:txBody>
          <a:bodyPr/>
          <a:lstStyle/>
          <a:p>
            <a:pPr>
              <a:lnSpc>
                <a:spcPct val="106000"/>
              </a:lnSpc>
              <a:spcAft>
                <a:spcPts val="800"/>
              </a:spcAft>
              <a:defRPr/>
            </a:pPr>
            <a:r>
              <a:rPr lang="en-US" dirty="0"/>
              <a:t>Implementation (</a:t>
            </a:r>
            <a:r>
              <a:rPr lang="en-US" dirty="0">
                <a:ea typeface="Calibri" panose="020F0502020204030204" pitchFamily="34" charset="0"/>
              </a:rPr>
              <a:t>Feature Extraction)</a:t>
            </a:r>
            <a:endParaRPr lang="en-GB" sz="2400" dirty="0">
              <a:ea typeface="Calibri" panose="020F0502020204030204" pitchFamily="34" charset="0"/>
            </a:endParaRP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9023350" cy="5410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2400" b="1"/>
              <a:t>GLCM Feature </a:t>
            </a:r>
            <a:r>
              <a:rPr lang="en-GB" altLang="en-US" sz="2400" b="1" dirty="0"/>
              <a:t>Properties: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latin typeface="+mj-lt"/>
              </a:rPr>
              <a:t>Contrast</a:t>
            </a:r>
            <a:endParaRPr lang="en-GB" sz="2400" dirty="0">
              <a:latin typeface="+mj-lt"/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latin typeface="+mj-lt"/>
              </a:rPr>
              <a:t>Homogeneity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latin typeface="+mj-lt"/>
              </a:rPr>
              <a:t>Energy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latin typeface="+mj-lt"/>
              </a:rPr>
              <a:t>Correlation</a:t>
            </a:r>
          </a:p>
          <a:p>
            <a:pPr>
              <a:defRPr/>
            </a:pPr>
            <a:r>
              <a:rPr lang="en-GB" altLang="en-US" sz="2400" b="1" dirty="0"/>
              <a:t>Directions of analysis: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/>
              <a:t>Horizontal (0 degree)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/>
              <a:t>Vertical (90 degree)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/>
              <a:t>Diagonal: </a:t>
            </a:r>
          </a:p>
          <a:p>
            <a:pPr marL="0" indent="0">
              <a:buNone/>
              <a:defRPr/>
            </a:pPr>
            <a:r>
              <a:rPr lang="en-US" sz="2400" dirty="0"/>
              <a:t>     </a:t>
            </a:r>
            <a:r>
              <a:rPr lang="en-GB" sz="2400" dirty="0"/>
              <a:t>a) Bottom left to top right (45 degree)</a:t>
            </a:r>
          </a:p>
          <a:p>
            <a:pPr marL="0" indent="0">
              <a:buNone/>
              <a:defRPr/>
            </a:pPr>
            <a:r>
              <a:rPr lang="en-GB" sz="2400" dirty="0"/>
              <a:t>     b) Top left to bottom right (135 degree)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endParaRPr lang="en-GB" sz="8000" dirty="0"/>
          </a:p>
          <a:p>
            <a:pPr marL="0" indent="0">
              <a:buNone/>
              <a:defRPr/>
            </a:pP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2678740703"/>
      </p:ext>
    </p:extLst>
  </p:cSld>
  <p:clrMapOvr>
    <a:masterClrMapping/>
  </p:clrMapOvr>
  <p:transition advTm="27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C73CC904-1372-499C-A2F1-F1EA47FF0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panose="020F0502020204030204" pitchFamily="34" charset="0"/>
              </a:rPr>
              <a:t>Feature Extraction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2113" y="990600"/>
            <a:ext cx="8359775" cy="5105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GB" sz="2400" dirty="0"/>
              <a:t>Here papaya leaf blackspot is taken as an example</a:t>
            </a:r>
            <a:r>
              <a:rPr lang="en-GB" sz="2000" dirty="0"/>
              <a:t>.</a:t>
            </a:r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0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000" dirty="0"/>
              <a:t>                        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1923C-C822-40E2-847A-BCC1CD3937FD}"/>
              </a:ext>
            </a:extLst>
          </p:cNvPr>
          <p:cNvSpPr/>
          <p:nvPr/>
        </p:nvSpPr>
        <p:spPr>
          <a:xfrm>
            <a:off x="2133600" y="5931289"/>
            <a:ext cx="6063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j-lt"/>
              </a:rPr>
              <a:t>     </a:t>
            </a:r>
            <a:endParaRPr lang="en-US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51D5E-9087-47DA-ABFC-A69A8FAE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810" y="1410888"/>
            <a:ext cx="1511277" cy="1506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B5572-1D15-490B-ABB0-2732D7C4F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550" y="1402022"/>
            <a:ext cx="1514059" cy="1493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7C733-C516-4AF4-8D64-6FFC17473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554" y="2955153"/>
            <a:ext cx="1569805" cy="1580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593AC3-3743-4F01-9396-683D42E34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359" y="2915404"/>
            <a:ext cx="1569210" cy="15903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1DDC89-0187-47B6-A627-E4DBEBB8A6EA}"/>
              </a:ext>
            </a:extLst>
          </p:cNvPr>
          <p:cNvSpPr/>
          <p:nvPr/>
        </p:nvSpPr>
        <p:spPr>
          <a:xfrm>
            <a:off x="2114365" y="4540858"/>
            <a:ext cx="6063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j-lt"/>
              </a:rPr>
              <a:t>     		     </a:t>
            </a:r>
            <a:r>
              <a:rPr lang="en-US" altLang="en-US" sz="2000" dirty="0">
                <a:latin typeface="+mj-lt"/>
              </a:rPr>
              <a:t>a)</a:t>
            </a:r>
            <a:endParaRPr lang="en-US" sz="24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F5E2E-0FBA-437A-B17F-EB8601346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158" y="1400985"/>
            <a:ext cx="1467482" cy="1444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B8D96-9F0B-4516-A110-12455B58A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5249" y="2911647"/>
            <a:ext cx="1625300" cy="1591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C775BD-75BD-4117-86A5-EEE7460A9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4731" y="1396817"/>
            <a:ext cx="1514806" cy="14891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BF937F-6471-4612-AA12-11ABE8BB12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8164" y="2917371"/>
            <a:ext cx="1580271" cy="15802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1CB19B-2085-40F6-8370-CE56248400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591" y="2097341"/>
            <a:ext cx="2016707" cy="2023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977054-7979-44EE-B07E-2246EEFE4A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" y="5279794"/>
            <a:ext cx="9067799" cy="7489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0579492"/>
      </p:ext>
    </p:extLst>
  </p:cSld>
  <p:clrMapOvr>
    <a:masterClrMapping/>
  </p:clrMapOvr>
  <p:transition advTm="12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C73CC904-1372-499C-A2F1-F1EA47FF0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panose="020F0502020204030204" pitchFamily="34" charset="0"/>
              </a:rPr>
              <a:t>Feature Extraction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2113" y="990600"/>
            <a:ext cx="8359775" cy="5105400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0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000" dirty="0"/>
              <a:t>                        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3103C-83BE-4A9C-B6E0-55B3FD07FE83}"/>
              </a:ext>
            </a:extLst>
          </p:cNvPr>
          <p:cNvSpPr/>
          <p:nvPr/>
        </p:nvSpPr>
        <p:spPr>
          <a:xfrm>
            <a:off x="3467099" y="5394772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b)</a:t>
            </a:r>
            <a:endParaRPr lang="en-US" sz="20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0E4AE-D6B2-4FA6-B80B-DCC1032B26EB}"/>
              </a:ext>
            </a:extLst>
          </p:cNvPr>
          <p:cNvSpPr/>
          <p:nvPr/>
        </p:nvSpPr>
        <p:spPr>
          <a:xfrm>
            <a:off x="838200" y="5679795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15: </a:t>
            </a:r>
            <a:r>
              <a:rPr lang="en-GB" altLang="en-US" sz="2000" dirty="0">
                <a:latin typeface="+mj-lt"/>
              </a:rPr>
              <a:t>Feature extraction using feature (papaya leaf blackspot):            </a:t>
            </a:r>
          </a:p>
          <a:p>
            <a:pPr>
              <a:defRPr/>
            </a:pPr>
            <a:r>
              <a:rPr lang="en-GB" altLang="en-US" sz="2000" dirty="0">
                <a:latin typeface="+mj-lt"/>
              </a:rPr>
              <a:t>a) feature properties visualization  b) feature properties map with values.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3D3F0D-5FDA-4EE4-8F1D-D6D051489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47182"/>
              </p:ext>
            </p:extLst>
          </p:nvPr>
        </p:nvGraphicFramePr>
        <p:xfrm>
          <a:off x="952499" y="2070138"/>
          <a:ext cx="7239000" cy="33179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498">
                  <a:extLst>
                    <a:ext uri="{9D8B030D-6E8A-4147-A177-3AD203B41FA5}">
                      <a16:colId xmlns:a16="http://schemas.microsoft.com/office/drawing/2014/main" val="2259972513"/>
                    </a:ext>
                  </a:extLst>
                </a:gridCol>
                <a:gridCol w="2103585">
                  <a:extLst>
                    <a:ext uri="{9D8B030D-6E8A-4147-A177-3AD203B41FA5}">
                      <a16:colId xmlns:a16="http://schemas.microsoft.com/office/drawing/2014/main" val="115651839"/>
                    </a:ext>
                  </a:extLst>
                </a:gridCol>
                <a:gridCol w="1765580">
                  <a:extLst>
                    <a:ext uri="{9D8B030D-6E8A-4147-A177-3AD203B41FA5}">
                      <a16:colId xmlns:a16="http://schemas.microsoft.com/office/drawing/2014/main" val="1032704386"/>
                    </a:ext>
                  </a:extLst>
                </a:gridCol>
                <a:gridCol w="1744337">
                  <a:extLst>
                    <a:ext uri="{9D8B030D-6E8A-4147-A177-3AD203B41FA5}">
                      <a16:colId xmlns:a16="http://schemas.microsoft.com/office/drawing/2014/main" val="2878046433"/>
                    </a:ext>
                  </a:extLst>
                </a:gridCol>
              </a:tblGrid>
              <a:tr h="209847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Contrast_0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Contrast_45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Contrast_90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Contrast_135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85780"/>
                  </a:ext>
                </a:extLst>
              </a:tr>
              <a:tr h="392074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1.873560049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2.629711649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1.381479779</a:t>
                      </a:r>
                    </a:p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2.745251826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654466"/>
                  </a:ext>
                </a:extLst>
              </a:tr>
              <a:tr h="392074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homogeneity_0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homogeneity_45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homogeneity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_90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homogeneity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_135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264934"/>
                  </a:ext>
                </a:extLst>
              </a:tr>
              <a:tr h="392074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0.671860708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0.623328937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0.704369327</a:t>
                      </a:r>
                    </a:p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0.614936734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75332"/>
                  </a:ext>
                </a:extLst>
              </a:tr>
              <a:tr h="209847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energy_0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energy_45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energy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_90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energy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_135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87082"/>
                  </a:ext>
                </a:extLst>
              </a:tr>
              <a:tr h="392074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0.175575944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0.163910918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0.182929669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0.162269061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871537"/>
                  </a:ext>
                </a:extLst>
              </a:tr>
              <a:tr h="392074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correlation_135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correlation_45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correlation_90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correlation_135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349326"/>
                  </a:ext>
                </a:extLst>
              </a:tr>
              <a:tr h="392074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0.95214654</a:t>
                      </a:r>
                    </a:p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0.932817412</a:t>
                      </a:r>
                    </a:p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0.964711681</a:t>
                      </a:r>
                    </a:p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0.929808705</a:t>
                      </a:r>
                    </a:p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16618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B78A417-F5DD-4150-893B-536547D2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112758"/>
            <a:ext cx="5307485" cy="7966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3270574"/>
      </p:ext>
    </p:extLst>
  </p:cSld>
  <p:clrMapOvr>
    <a:masterClrMapping/>
  </p:clrMapOvr>
  <p:transition advTm="1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70CDC2E2-59DE-4E33-80CE-F826A20D7E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US" dirty="0"/>
              <a:t>Implementation (</a:t>
            </a:r>
            <a:r>
              <a:rPr lang="en-US" altLang="en-US" dirty="0"/>
              <a:t>Classification) 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642350" cy="5410200"/>
          </a:xfrm>
        </p:spPr>
        <p:txBody>
          <a:bodyPr>
            <a:normAutofit fontScale="32500" lnSpcReduction="20000"/>
          </a:bodyPr>
          <a:lstStyle/>
          <a:p>
            <a:pPr>
              <a:defRPr/>
            </a:pPr>
            <a:r>
              <a:rPr lang="en-GB" altLang="en-US" sz="7400" dirty="0"/>
              <a:t>The k-nearest </a:t>
            </a:r>
            <a:r>
              <a:rPr lang="en-GB" altLang="en-US" sz="7400" dirty="0" err="1"/>
              <a:t>neighbors</a:t>
            </a:r>
            <a:r>
              <a:rPr lang="en-GB" altLang="en-US" sz="7400" dirty="0"/>
              <a:t> (KNN) algorithm is a simple, supervised machine learning algorithm. </a:t>
            </a:r>
          </a:p>
          <a:p>
            <a:pPr>
              <a:defRPr/>
            </a:pPr>
            <a:r>
              <a:rPr lang="en-GB" altLang="en-US" sz="7400" dirty="0"/>
              <a:t>KNN finds the distances between a query and all the examples in the data.</a:t>
            </a:r>
          </a:p>
          <a:p>
            <a:pPr>
              <a:defRPr/>
            </a:pPr>
            <a:r>
              <a:rPr lang="en-GB" altLang="en-US" sz="7400" dirty="0"/>
              <a:t>Selects the specified number examples (K) closest to the query, then votes for the most frequent label. </a:t>
            </a:r>
          </a:p>
          <a:p>
            <a:pPr>
              <a:defRPr/>
            </a:pPr>
            <a:r>
              <a:rPr lang="en-GB" sz="7400" dirty="0"/>
              <a:t>To calculate the </a:t>
            </a:r>
            <a:r>
              <a:rPr lang="en-GB" sz="7400" dirty="0" err="1"/>
              <a:t>euclidean</a:t>
            </a:r>
            <a:r>
              <a:rPr lang="en-GB" sz="7400" dirty="0"/>
              <a:t> distance of K number of </a:t>
            </a:r>
            <a:r>
              <a:rPr lang="en-GB" sz="7400" dirty="0" err="1"/>
              <a:t>neighbors</a:t>
            </a:r>
            <a:r>
              <a:rPr lang="en-GB" sz="7400" dirty="0"/>
              <a:t> the formula below is used:</a:t>
            </a:r>
          </a:p>
          <a:p>
            <a:pPr>
              <a:defRPr/>
            </a:pPr>
            <a:endParaRPr lang="en-GB" sz="7400" dirty="0"/>
          </a:p>
          <a:p>
            <a:pPr marL="0" indent="0">
              <a:buNone/>
              <a:defRPr/>
            </a:pPr>
            <a:r>
              <a:rPr lang="en-GB" sz="7400" dirty="0"/>
              <a:t>                       Euclidean distance </a:t>
            </a:r>
            <a:r>
              <a:rPr lang="es-ES" sz="7400" dirty="0"/>
              <a:t>=√((x1 - x2)² + (y1 - y2)²)</a:t>
            </a:r>
            <a:endParaRPr lang="en-GB" sz="7400" dirty="0"/>
          </a:p>
          <a:p>
            <a:pPr>
              <a:defRPr/>
            </a:pPr>
            <a:endParaRPr lang="en-GB" sz="96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4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400" dirty="0"/>
              <a:t>                                      </a:t>
            </a:r>
            <a:endParaRPr lang="en-US" sz="1600" dirty="0"/>
          </a:p>
        </p:txBody>
      </p:sp>
    </p:spTree>
  </p:cSld>
  <p:clrMapOvr>
    <a:masterClrMapping/>
  </p:clrMapOvr>
  <p:transition advTm="26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70CDC2E2-59DE-4E33-80CE-F826A20D7E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US" altLang="en-US" dirty="0"/>
              <a:t>Hardware Configuration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642350" cy="5410200"/>
          </a:xfrm>
        </p:spPr>
        <p:txBody>
          <a:bodyPr>
            <a:normAutofit/>
          </a:bodyPr>
          <a:lstStyle/>
          <a:p>
            <a:pPr>
              <a:defRPr/>
            </a:pPr>
            <a:endParaRPr lang="en-GB" sz="96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4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400" dirty="0"/>
              <a:t>                                      </a:t>
            </a:r>
            <a:endParaRPr lang="en-US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A9419-1BB5-49BA-8BE2-BA3417923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680368"/>
              </p:ext>
            </p:extLst>
          </p:nvPr>
        </p:nvGraphicFramePr>
        <p:xfrm>
          <a:off x="160667" y="2133600"/>
          <a:ext cx="88226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533">
                  <a:extLst>
                    <a:ext uri="{9D8B030D-6E8A-4147-A177-3AD203B41FA5}">
                      <a16:colId xmlns:a16="http://schemas.microsoft.com/office/drawing/2014/main" val="373260555"/>
                    </a:ext>
                  </a:extLst>
                </a:gridCol>
                <a:gridCol w="1764533">
                  <a:extLst>
                    <a:ext uri="{9D8B030D-6E8A-4147-A177-3AD203B41FA5}">
                      <a16:colId xmlns:a16="http://schemas.microsoft.com/office/drawing/2014/main" val="1721844898"/>
                    </a:ext>
                  </a:extLst>
                </a:gridCol>
                <a:gridCol w="1764533">
                  <a:extLst>
                    <a:ext uri="{9D8B030D-6E8A-4147-A177-3AD203B41FA5}">
                      <a16:colId xmlns:a16="http://schemas.microsoft.com/office/drawing/2014/main" val="3744729306"/>
                    </a:ext>
                  </a:extLst>
                </a:gridCol>
                <a:gridCol w="1764533">
                  <a:extLst>
                    <a:ext uri="{9D8B030D-6E8A-4147-A177-3AD203B41FA5}">
                      <a16:colId xmlns:a16="http://schemas.microsoft.com/office/drawing/2014/main" val="963303638"/>
                    </a:ext>
                  </a:extLst>
                </a:gridCol>
                <a:gridCol w="1764533">
                  <a:extLst>
                    <a:ext uri="{9D8B030D-6E8A-4147-A177-3AD203B41FA5}">
                      <a16:colId xmlns:a16="http://schemas.microsoft.com/office/drawing/2014/main" val="2151882748"/>
                    </a:ext>
                  </a:extLst>
                </a:gridCol>
              </a:tblGrid>
              <a:tr h="6124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Framework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Programming 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36872"/>
                  </a:ext>
                </a:extLst>
              </a:tr>
              <a:tr h="113735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Jupyter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Notebook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GB RAM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NVDIA GEFORCE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960M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Scikitlearn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3.7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04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221859"/>
      </p:ext>
    </p:extLst>
  </p:cSld>
  <p:clrMapOvr>
    <a:masterClrMapping/>
  </p:clrMapOvr>
  <p:transition advTm="326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0937-65BD-4927-A454-F1B4414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Dataset Description</a:t>
            </a:r>
            <a:endParaRPr lang="en-US" dirty="0"/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5DE2E03D-E534-48F2-A8D9-8CF53E6904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412" y="990600"/>
            <a:ext cx="8893175" cy="52292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altLang="en-US" sz="2600" dirty="0"/>
              <a:t>D</a:t>
            </a:r>
            <a:r>
              <a:rPr lang="en-US" altLang="en-US" sz="2600" dirty="0" err="1"/>
              <a:t>ataset</a:t>
            </a:r>
            <a:r>
              <a:rPr lang="en-US" altLang="en-US" sz="2600" dirty="0"/>
              <a:t> with ten classes of papaya diseases image sample.</a:t>
            </a:r>
          </a:p>
          <a:p>
            <a:pPr>
              <a:defRPr/>
            </a:pPr>
            <a:r>
              <a:rPr lang="en-GB" altLang="en-US" sz="2600" dirty="0"/>
              <a:t>T</a:t>
            </a:r>
            <a:r>
              <a:rPr lang="en-US" altLang="en-US" sz="2600" dirty="0"/>
              <a:t>here are total of 610 papaya leaf images within ten folders for ten classes.</a:t>
            </a:r>
          </a:p>
          <a:p>
            <a:pPr>
              <a:defRPr/>
            </a:pPr>
            <a:r>
              <a:rPr lang="en-GB" altLang="en-US" sz="2600" dirty="0"/>
              <a:t>There are 265 papaya fruit images and 345 papaya leaf images in the dataset.</a:t>
            </a:r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b="1" dirty="0"/>
              <a:t>                                  </a:t>
            </a:r>
            <a:endParaRPr lang="en-US" altLang="en-US" sz="2400" dirty="0"/>
          </a:p>
        </p:txBody>
      </p:sp>
      <p:cxnSp>
        <p:nvCxnSpPr>
          <p:cNvPr id="8196" name="Straight Arrow Connector 3">
            <a:extLst>
              <a:ext uri="{FF2B5EF4-FFF2-40B4-BE49-F238E27FC236}">
                <a16:creationId xmlns:a16="http://schemas.microsoft.com/office/drawing/2014/main" id="{072461B1-E767-4BF2-B3A5-401C90C0D91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47888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pic>
        <p:nvPicPr>
          <p:cNvPr id="8197" name="Picture 2">
            <a:extLst>
              <a:ext uri="{FF2B5EF4-FFF2-40B4-BE49-F238E27FC236}">
                <a16:creationId xmlns:a16="http://schemas.microsoft.com/office/drawing/2014/main" id="{A666A80C-1EA9-4882-B88D-F93F96AE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838200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B4D39E-5944-4565-A3A2-FBC92BEAB436}"/>
              </a:ext>
            </a:extLst>
          </p:cNvPr>
          <p:cNvSpPr/>
          <p:nvPr/>
        </p:nvSpPr>
        <p:spPr>
          <a:xfrm>
            <a:off x="1905000" y="5667345"/>
            <a:ext cx="624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    Figure 16: </a:t>
            </a:r>
            <a:r>
              <a:rPr lang="en-GB" altLang="en-US" sz="2000" dirty="0">
                <a:latin typeface="+mj-lt"/>
              </a:rPr>
              <a:t>Papaya image dataset directory folder</a:t>
            </a:r>
            <a:endParaRPr lang="en-US" sz="24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815542"/>
      </p:ext>
    </p:extLst>
  </p:cSld>
  <p:clrMapOvr>
    <a:masterClrMapping/>
  </p:clrMapOvr>
  <p:transition advTm="9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C73CC904-1372-499C-A2F1-F1EA47FF0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Dataset Description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2113" y="990600"/>
            <a:ext cx="8359775" cy="5105400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0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2000" dirty="0"/>
              <a:t>                        </a:t>
            </a: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F920DC-F05D-4554-8CD5-D30E6B86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38489"/>
              </p:ext>
            </p:extLst>
          </p:nvPr>
        </p:nvGraphicFramePr>
        <p:xfrm>
          <a:off x="2514600" y="1379985"/>
          <a:ext cx="4381501" cy="42220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4647">
                  <a:extLst>
                    <a:ext uri="{9D8B030D-6E8A-4147-A177-3AD203B41FA5}">
                      <a16:colId xmlns:a16="http://schemas.microsoft.com/office/drawing/2014/main" val="2259972513"/>
                    </a:ext>
                  </a:extLst>
                </a:gridCol>
                <a:gridCol w="1116854">
                  <a:extLst>
                    <a:ext uri="{9D8B030D-6E8A-4147-A177-3AD203B41FA5}">
                      <a16:colId xmlns:a16="http://schemas.microsoft.com/office/drawing/2014/main" val="11565183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Disease Name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Amount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85780"/>
                  </a:ext>
                </a:extLst>
              </a:tr>
              <a:tr h="338964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Fresh Papaya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55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654466"/>
                  </a:ext>
                </a:extLst>
              </a:tr>
              <a:tr h="339446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Papaya Anthracnose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65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264934"/>
                  </a:ext>
                </a:extLst>
              </a:tr>
              <a:tr h="388559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Papaya Black Spot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47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75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Papaya Powdery Mildew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42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87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Papaya Ringspot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56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73752"/>
                  </a:ext>
                </a:extLst>
              </a:tr>
              <a:tr h="317180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871537"/>
                  </a:ext>
                </a:extLst>
              </a:tr>
              <a:tr h="285397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Papaya Fresh Leaf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  68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349326"/>
                  </a:ext>
                </a:extLst>
              </a:tr>
              <a:tr h="285397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Papaya Leaf Black Spot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88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377695"/>
                  </a:ext>
                </a:extLst>
              </a:tr>
              <a:tr h="287935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Papaya Leaf Curl 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  45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09609"/>
                  </a:ext>
                </a:extLst>
              </a:tr>
              <a:tr h="353622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Papaya Leaf Powdery Mildew 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  70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42063"/>
                  </a:ext>
                </a:extLst>
              </a:tr>
              <a:tr h="285397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Papaya Leaf  Ringspot 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73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81195"/>
                  </a:ext>
                </a:extLst>
              </a:tr>
              <a:tr h="285397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Leaf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5082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60103217"/>
      </p:ext>
    </p:extLst>
  </p:cSld>
  <p:clrMapOvr>
    <a:masterClrMapping/>
  </p:clrMapOvr>
  <p:transition advTm="9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CBF5B0A0-4B87-4B8C-8CDF-3297A3F8B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Dataset Description</a:t>
            </a:r>
            <a:r>
              <a:rPr lang="en-US" dirty="0"/>
              <a:t> (Cont.)</a:t>
            </a:r>
            <a:endParaRPr lang="en-US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E426C00-09BC-4F81-A752-6C536E981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90600"/>
            <a:ext cx="8642350" cy="5334000"/>
          </a:xfrm>
        </p:spPr>
        <p:txBody>
          <a:bodyPr/>
          <a:lstStyle/>
          <a:p>
            <a:r>
              <a:rPr lang="en-GB" altLang="en-US" sz="2400" dirty="0"/>
              <a:t>All the image samples are collected by contacting various agricultural institutions such as BARC, BAU, Krishi Institution Bangladesh along with some attempted captures.</a:t>
            </a:r>
          </a:p>
          <a:p>
            <a:r>
              <a:rPr lang="en-GB" altLang="en-US" sz="2400" dirty="0"/>
              <a:t>The internet sources are following,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>
                <a:hlinkClick r:id="rId2"/>
              </a:rPr>
              <a:t>https://archive.ics.uci.edu/</a:t>
            </a:r>
            <a:endParaRPr lang="en-GB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>
                <a:hlinkClick r:id="rId3"/>
              </a:rPr>
              <a:t>https://www.padil.gov.au</a:t>
            </a:r>
            <a:endParaRPr lang="en-GB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>
                <a:hlinkClick r:id="rId4"/>
              </a:rPr>
              <a:t>https://gms.ctahr.hawaii.edu</a:t>
            </a:r>
            <a:endParaRPr lang="en-GB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>
                <a:hlinkClick r:id="rId5"/>
              </a:rPr>
              <a:t>https://plantvillage.psu.edu</a:t>
            </a:r>
            <a:endParaRPr lang="en-GB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https://data.mendeley.com/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GB" altLang="en-US" sz="2400" dirty="0"/>
          </a:p>
        </p:txBody>
      </p:sp>
      <p:sp>
        <p:nvSpPr>
          <p:cNvPr id="9220" name="TextBox 3">
            <a:extLst>
              <a:ext uri="{FF2B5EF4-FFF2-40B4-BE49-F238E27FC236}">
                <a16:creationId xmlns:a16="http://schemas.microsoft.com/office/drawing/2014/main" id="{C50D207B-03BF-46CA-8C66-B886CD8DB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9906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58992"/>
      </p:ext>
    </p:extLst>
  </p:cSld>
  <p:clrMapOvr>
    <a:masterClrMapping/>
  </p:clrMapOvr>
  <p:transition advTm="296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AF6B585-73C6-4968-81B0-3F3B3FB6D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kern="1200" dirty="0">
                <a:solidFill>
                  <a:srgbClr val="1C1C1C"/>
                </a:solidFill>
                <a:ea typeface="Gulim" pitchFamily="34" charset="-127"/>
              </a:rPr>
              <a:t>Goal</a:t>
            </a:r>
            <a:endParaRPr lang="en-US" altLang="en-US" dirty="0"/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763000" cy="53054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en-US" sz="2400" dirty="0"/>
              <a:t>To recognize papaya diseases from papaya images.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r>
              <a:rPr lang="en-US" altLang="en-US" sz="1400" dirty="0"/>
              <a:t>      Papaya Fresh Fruit                Papaya Fresh Leaf               Fruit Papaya Anthracnose                 Papaya Leaf Curl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None/>
              <a:defRPr/>
            </a:pPr>
            <a:r>
              <a:rPr lang="en-US" altLang="en-US" sz="1500" dirty="0"/>
              <a:t>      Fruit                        Leaf                             Fruit                      Leaf                        Fruit                      Leaf </a:t>
            </a:r>
          </a:p>
          <a:p>
            <a:pPr marL="0" indent="0">
              <a:buNone/>
              <a:defRPr/>
            </a:pPr>
            <a:r>
              <a:rPr lang="en-US" altLang="en-US" sz="1500" dirty="0"/>
              <a:t>            Papaya Blackspot                                      Papaya Ringspot                            Papaya Powdery Mildew </a:t>
            </a:r>
            <a:endParaRPr lang="en-US" altLang="en-US" sz="2400" b="1" dirty="0"/>
          </a:p>
          <a:p>
            <a:pPr marL="0" indent="0">
              <a:buNone/>
              <a:defRPr/>
            </a:pPr>
            <a:r>
              <a:rPr lang="en-US" altLang="en-US" sz="2400" b="1" dirty="0"/>
              <a:t> 		</a:t>
            </a:r>
          </a:p>
        </p:txBody>
      </p:sp>
      <p:cxnSp>
        <p:nvCxnSpPr>
          <p:cNvPr id="17412" name="Straight Arrow Connector 3">
            <a:extLst>
              <a:ext uri="{FF2B5EF4-FFF2-40B4-BE49-F238E27FC236}">
                <a16:creationId xmlns:a16="http://schemas.microsoft.com/office/drawing/2014/main" id="{54C64263-F511-4673-BFE9-70CE5A42CE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8C04B-15A1-4503-9B23-A3B066517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99" y="1567246"/>
            <a:ext cx="1952063" cy="1464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B1FAE8-FEF4-44F6-9974-22A215CD3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43" y="3885560"/>
            <a:ext cx="1057103" cy="1145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2696B9-7E09-455C-BB7C-DF94599C7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302" y="3885061"/>
            <a:ext cx="1278597" cy="11032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28662B-0544-4E81-9718-37AB6F821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02" y="1567246"/>
            <a:ext cx="1464047" cy="14640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EB36A9-D36D-4467-BC99-017E5AD7B8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87" y="3903604"/>
            <a:ext cx="1197067" cy="10815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FE286E-01E2-499E-A72F-9E3B51E94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29" y="1525691"/>
            <a:ext cx="1127494" cy="15034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8BB06E9-6EA4-4D15-98D3-8D93CC44F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42" y="3872320"/>
            <a:ext cx="1342358" cy="11287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20ABE1-DF94-4FD3-98F3-5C118CA26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15" y="3885061"/>
            <a:ext cx="1115956" cy="11177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D40846-6C1D-4B7E-BE81-1AA9257777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03604"/>
            <a:ext cx="1334016" cy="1081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58030-1609-4D75-8D6C-CE92A56770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1" y="1494921"/>
            <a:ext cx="957072" cy="15758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ED5754-E35A-4C81-8A85-A1CEB6ED9D54}"/>
              </a:ext>
            </a:extLst>
          </p:cNvPr>
          <p:cNvSpPr/>
          <p:nvPr/>
        </p:nvSpPr>
        <p:spPr>
          <a:xfrm>
            <a:off x="1905000" y="5834360"/>
            <a:ext cx="6063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j-lt"/>
              </a:rPr>
              <a:t>             </a:t>
            </a:r>
            <a:r>
              <a:rPr lang="en-US" altLang="en-US" sz="2000" b="1" dirty="0">
                <a:latin typeface="+mj-lt"/>
              </a:rPr>
              <a:t>Figure 1: </a:t>
            </a:r>
            <a:r>
              <a:rPr lang="en-US" altLang="en-US" sz="2000" dirty="0">
                <a:latin typeface="+mj-lt"/>
              </a:rPr>
              <a:t>Sample papaya diseases.</a:t>
            </a:r>
            <a:endParaRPr lang="en-US" sz="24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2788601"/>
      </p:ext>
    </p:extLst>
  </p:cSld>
  <p:clrMapOvr>
    <a:masterClrMapping/>
  </p:clrMapOvr>
  <p:transition advTm="12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CBF5B0A0-4B87-4B8C-8CDF-3297A3F8B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755"/>
            <a:ext cx="9144000" cy="8366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Result &amp; Discussion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E426C00-09BC-4F81-A752-6C536E981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918100"/>
            <a:ext cx="9067800" cy="5406499"/>
          </a:xfrm>
        </p:spPr>
        <p:txBody>
          <a:bodyPr>
            <a:normAutofit/>
          </a:bodyPr>
          <a:lstStyle/>
          <a:p>
            <a:r>
              <a:rPr lang="en-GB" altLang="en-US" b="1" dirty="0"/>
              <a:t>Confusion Matrix:</a:t>
            </a:r>
            <a:endParaRPr lang="en-GB" altLang="en-US" dirty="0"/>
          </a:p>
          <a:p>
            <a:pPr>
              <a:buFont typeface="Wingdings" panose="05000000000000000000" pitchFamily="2" charset="2"/>
              <a:buChar char="Ø"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                                                         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				</a:t>
            </a:r>
          </a:p>
        </p:txBody>
      </p:sp>
      <p:sp>
        <p:nvSpPr>
          <p:cNvPr id="9220" name="TextBox 3">
            <a:extLst>
              <a:ext uri="{FF2B5EF4-FFF2-40B4-BE49-F238E27FC236}">
                <a16:creationId xmlns:a16="http://schemas.microsoft.com/office/drawing/2014/main" id="{C50D207B-03BF-46CA-8C66-B886CD8DB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918101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A4EC6-D039-4B80-B816-963FDF317558}"/>
              </a:ext>
            </a:extLst>
          </p:cNvPr>
          <p:cNvSpPr/>
          <p:nvPr/>
        </p:nvSpPr>
        <p:spPr>
          <a:xfrm>
            <a:off x="2438400" y="5884897"/>
            <a:ext cx="4665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17: </a:t>
            </a:r>
            <a:r>
              <a:rPr lang="en-GB" altLang="en-US" sz="2000" dirty="0">
                <a:latin typeface="+mj-lt"/>
              </a:rPr>
              <a:t>Confusion matrix a) train b) test</a:t>
            </a:r>
            <a:endParaRPr lang="en-US" sz="20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B6A99-5378-421F-96EB-F1A29528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" y="1586658"/>
            <a:ext cx="4071515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EF85EA-5406-44D6-BD0D-AA22D84AA40F}"/>
              </a:ext>
            </a:extLst>
          </p:cNvPr>
          <p:cNvSpPr/>
          <p:nvPr/>
        </p:nvSpPr>
        <p:spPr>
          <a:xfrm>
            <a:off x="1828800" y="5219445"/>
            <a:ext cx="6063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j-lt"/>
              </a:rPr>
              <a:t>       </a:t>
            </a:r>
            <a:r>
              <a:rPr lang="en-US" altLang="en-US" sz="2000" dirty="0">
                <a:latin typeface="+mj-lt"/>
              </a:rPr>
              <a:t>a)                                                                      b)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118F39-FF1E-49F1-BEF8-EA98F5BE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86658"/>
            <a:ext cx="4011404" cy="3556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1980875"/>
      </p:ext>
    </p:extLst>
  </p:cSld>
  <p:clrMapOvr>
    <a:masterClrMapping/>
  </p:clrMapOvr>
  <p:transition advTm="14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7BBE6E80-CCC2-47C4-A9A7-16C19C7137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US" altLang="en-US" dirty="0"/>
              <a:t>Result &amp; Discussion (Cont.)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642350" cy="541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GB" sz="2400" dirty="0"/>
              <a:t>From the variation of accuracy graph for k=3 we get the best result.</a:t>
            </a:r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     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EE28D-3335-45A0-B8F0-8AF643D4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75" y="2271854"/>
            <a:ext cx="3895549" cy="2655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A381ED-BD10-4747-923F-5D707CF6E5FC}"/>
              </a:ext>
            </a:extLst>
          </p:cNvPr>
          <p:cNvSpPr/>
          <p:nvPr/>
        </p:nvSpPr>
        <p:spPr>
          <a:xfrm>
            <a:off x="2362200" y="5667345"/>
            <a:ext cx="5018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18: </a:t>
            </a:r>
            <a:r>
              <a:rPr lang="en-GB" altLang="en-US" sz="2000" dirty="0">
                <a:latin typeface="+mj-lt"/>
              </a:rPr>
              <a:t>Variation of accuracy with k value.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6104130"/>
      </p:ext>
    </p:extLst>
  </p:cSld>
  <p:clrMapOvr>
    <a:masterClrMapping/>
  </p:clrMapOvr>
  <p:transition advTm="10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7BBE6E80-CCC2-47C4-A9A7-16C19C7137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US" altLang="en-US" dirty="0"/>
              <a:t>Result &amp; Discussion (Cont.)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642350" cy="541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GB" sz="2400" dirty="0"/>
              <a:t>The error rate graph demonstrates for k=3 the error rate is lower.</a:t>
            </a:r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     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D12CA-67E3-4BA4-9FCC-4BE8952FA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05000"/>
            <a:ext cx="5319221" cy="3246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C05851-2B56-48FC-BAA8-966456219EAD}"/>
              </a:ext>
            </a:extLst>
          </p:cNvPr>
          <p:cNvSpPr/>
          <p:nvPr/>
        </p:nvSpPr>
        <p:spPr>
          <a:xfrm>
            <a:off x="3048000" y="5667344"/>
            <a:ext cx="3530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19: </a:t>
            </a:r>
            <a:r>
              <a:rPr lang="en-GB" altLang="en-US" sz="2000" dirty="0">
                <a:latin typeface="+mj-lt"/>
              </a:rPr>
              <a:t>Error rate vs k value.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674229"/>
      </p:ext>
    </p:extLst>
  </p:cSld>
  <p:clrMapOvr>
    <a:masterClrMapping/>
  </p:clrMapOvr>
  <p:transition advTm="1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4D8E7AC6-7E9F-4287-A834-2A5188CCA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Result &amp; Discussion (Cont.)</a:t>
            </a:r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1288" y="990600"/>
            <a:ext cx="8926512" cy="5305425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endParaRPr lang="en-US" altLang="en-US" sz="2000" dirty="0"/>
          </a:p>
          <a:p>
            <a:pPr marL="0" indent="0">
              <a:buNone/>
              <a:defRPr/>
            </a:pPr>
            <a:r>
              <a:rPr lang="en-US" altLang="en-US" sz="2000" dirty="0"/>
              <a:t>        Fruit Fresh Papaya              Fruit Papaya Anthracnose            Fruit Papaya Black Spot </a:t>
            </a:r>
          </a:p>
          <a:p>
            <a:pPr>
              <a:defRPr/>
            </a:pPr>
            <a:endParaRPr lang="en-US" altLang="en-US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500" dirty="0"/>
              <a:t>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500" dirty="0"/>
              <a:t>   </a:t>
            </a:r>
            <a:endParaRPr lang="en-US" altLang="en-US" sz="2000" b="1" dirty="0"/>
          </a:p>
          <a:p>
            <a:pPr marL="0" indent="0">
              <a:buNone/>
              <a:defRPr/>
            </a:pPr>
            <a:r>
              <a:rPr lang="en-US" altLang="en-US" sz="2000" dirty="0"/>
              <a:t>            Fruit Papaya Powdery Mildew                              Fruit Papaya Ringspot</a:t>
            </a:r>
            <a:endParaRPr lang="en-US" altLang="en-US" sz="2000" b="1" dirty="0"/>
          </a:p>
          <a:p>
            <a:pPr marL="0" indent="0">
              <a:buNone/>
              <a:defRPr/>
            </a:pPr>
            <a:r>
              <a:rPr lang="en-US" altLang="en-US" sz="2400" b="1" dirty="0"/>
              <a:t>       			</a:t>
            </a:r>
          </a:p>
        </p:txBody>
      </p:sp>
      <p:cxnSp>
        <p:nvCxnSpPr>
          <p:cNvPr id="24580" name="Straight Arrow Connector 3">
            <a:extLst>
              <a:ext uri="{FF2B5EF4-FFF2-40B4-BE49-F238E27FC236}">
                <a16:creationId xmlns:a16="http://schemas.microsoft.com/office/drawing/2014/main" id="{82C67B5C-71C8-4421-9E75-2137A21CFF6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8907805-3D7F-408E-9E95-A6651C4A20F6}"/>
              </a:ext>
            </a:extLst>
          </p:cNvPr>
          <p:cNvSpPr/>
          <p:nvPr/>
        </p:nvSpPr>
        <p:spPr>
          <a:xfrm>
            <a:off x="1981200" y="5867064"/>
            <a:ext cx="6063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                       a)</a:t>
            </a:r>
            <a:endParaRPr lang="en-US" sz="2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2C2C38-A255-4335-9216-C17C06AB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14" y="3619374"/>
            <a:ext cx="2817517" cy="1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D4FB1F-0BD1-4A51-B3DC-CF9E44575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5" y="1268323"/>
            <a:ext cx="3035683" cy="1907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440FD4-3B68-4686-841F-7B98D6C6C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023" y="1261964"/>
            <a:ext cx="3041955" cy="1969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CD4AB-FA9B-4DA8-8B36-6FEEF408B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624" y="1268323"/>
            <a:ext cx="2952515" cy="190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8822C-F2A4-4B3F-A70E-0D8EF6067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469" y="3626914"/>
            <a:ext cx="2831075" cy="18552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3936302"/>
      </p:ext>
    </p:extLst>
  </p:cSld>
  <p:clrMapOvr>
    <a:masterClrMapping/>
  </p:clrMapOvr>
  <p:transition advTm="9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4D8E7AC6-7E9F-4287-A834-2A5188CCA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Result &amp; Discussion (Cont.)</a:t>
            </a:r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1288" y="990600"/>
            <a:ext cx="8763000" cy="5305425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endParaRPr lang="en-US" altLang="en-US" sz="2000" dirty="0"/>
          </a:p>
          <a:p>
            <a:pPr marL="0" indent="0">
              <a:buNone/>
              <a:defRPr/>
            </a:pPr>
            <a:r>
              <a:rPr lang="en-US" altLang="en-US" sz="2000" dirty="0"/>
              <a:t>        Papaya Fresh Leaf                Papaya Leaf Black Spot                  Papaya Leaf Curl                                         </a:t>
            </a:r>
          </a:p>
          <a:p>
            <a:pPr>
              <a:defRPr/>
            </a:pPr>
            <a:endParaRPr lang="en-US" altLang="en-US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500" dirty="0"/>
              <a:t>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500" dirty="0"/>
              <a:t>   </a:t>
            </a:r>
            <a:endParaRPr lang="en-US" altLang="en-US" sz="2000" b="1" dirty="0"/>
          </a:p>
          <a:p>
            <a:pPr marL="0" indent="0">
              <a:buNone/>
              <a:defRPr/>
            </a:pPr>
            <a:r>
              <a:rPr lang="en-US" altLang="en-US" sz="2000" dirty="0"/>
              <a:t>      Papaya Leaf Powdery Mildew                                       Papaya Leaf Ringspot</a:t>
            </a:r>
            <a:endParaRPr lang="en-US" altLang="en-US" sz="2000" b="1" dirty="0"/>
          </a:p>
          <a:p>
            <a:pPr marL="0" indent="0">
              <a:buNone/>
              <a:defRPr/>
            </a:pPr>
            <a:r>
              <a:rPr lang="en-US" altLang="en-US" sz="2400" b="1" dirty="0"/>
              <a:t>       			</a:t>
            </a:r>
          </a:p>
        </p:txBody>
      </p:sp>
      <p:cxnSp>
        <p:nvCxnSpPr>
          <p:cNvPr id="24580" name="Straight Arrow Connector 3">
            <a:extLst>
              <a:ext uri="{FF2B5EF4-FFF2-40B4-BE49-F238E27FC236}">
                <a16:creationId xmlns:a16="http://schemas.microsoft.com/office/drawing/2014/main" id="{82C67B5C-71C8-4421-9E75-2137A21CFF6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0034E7-964D-4EED-AE86-2C42622F585D}"/>
              </a:ext>
            </a:extLst>
          </p:cNvPr>
          <p:cNvSpPr/>
          <p:nvPr/>
        </p:nvSpPr>
        <p:spPr>
          <a:xfrm>
            <a:off x="990600" y="5972703"/>
            <a:ext cx="7282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20: </a:t>
            </a:r>
            <a:r>
              <a:rPr lang="en-US" altLang="en-US" sz="2000" dirty="0">
                <a:latin typeface="+mj-lt"/>
              </a:rPr>
              <a:t>ROC curve of our proposed framework a) fruit b) leaf.</a:t>
            </a:r>
            <a:endParaRPr lang="en-US" sz="20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D3437C-FC0E-4E89-A59F-7F46EA05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17" y="1214026"/>
            <a:ext cx="3072166" cy="1931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3250E8-A85E-4936-B31C-762EDA273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92" y="1217802"/>
            <a:ext cx="2988444" cy="19521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20D614-8AAC-40BC-8255-FBB4F7AAF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7" y="1200862"/>
            <a:ext cx="3041955" cy="1969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1DFB64-1E1E-4259-A372-643D9EDA4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25" y="3609905"/>
            <a:ext cx="2831075" cy="1855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ECB50-5D68-47B9-919F-5F186B932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3338" y="3558023"/>
            <a:ext cx="2988444" cy="19187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D2FC2C-A7D7-46B9-966B-FBB5294C4D1C}"/>
              </a:ext>
            </a:extLst>
          </p:cNvPr>
          <p:cNvSpPr/>
          <p:nvPr/>
        </p:nvSpPr>
        <p:spPr>
          <a:xfrm>
            <a:off x="2410888" y="5595290"/>
            <a:ext cx="6063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j-lt"/>
              </a:rPr>
              <a:t>                         </a:t>
            </a:r>
            <a:r>
              <a:rPr lang="en-US" altLang="en-US" dirty="0">
                <a:latin typeface="+mj-lt"/>
              </a:rPr>
              <a:t>b)</a:t>
            </a:r>
            <a:endParaRPr lang="en-US" sz="24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7181775"/>
      </p:ext>
    </p:extLst>
  </p:cSld>
  <p:clrMapOvr>
    <a:masterClrMapping/>
  </p:clrMapOvr>
  <p:transition advTm="5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AE6F8F31-527E-43A5-8FE6-C6AAD9DC7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US" altLang="en-US" dirty="0"/>
              <a:t>Result &amp; Discussion (Cont.)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1CF3A59B-2D6F-4423-86BF-582D46B8E1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642350" cy="5410200"/>
          </a:xfrm>
        </p:spPr>
        <p:txBody>
          <a:bodyPr/>
          <a:lstStyle/>
          <a:p>
            <a:pPr>
              <a:defRPr/>
            </a:pPr>
            <a:r>
              <a:rPr lang="en-GB" altLang="en-US" sz="2400" dirty="0"/>
              <a:t>Performance Parameter values of the classification result of KNN.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3804FE64-5556-4BDD-898C-A0B0098B4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85896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BBFC9B-DE90-467C-9D1C-07DEAEA3A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5310"/>
              </p:ext>
            </p:extLst>
          </p:nvPr>
        </p:nvGraphicFramePr>
        <p:xfrm>
          <a:off x="1219200" y="1524000"/>
          <a:ext cx="6934201" cy="41063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0670">
                  <a:extLst>
                    <a:ext uri="{9D8B030D-6E8A-4147-A177-3AD203B41FA5}">
                      <a16:colId xmlns:a16="http://schemas.microsoft.com/office/drawing/2014/main" val="2259972513"/>
                    </a:ext>
                  </a:extLst>
                </a:gridCol>
                <a:gridCol w="1012861">
                  <a:extLst>
                    <a:ext uri="{9D8B030D-6E8A-4147-A177-3AD203B41FA5}">
                      <a16:colId xmlns:a16="http://schemas.microsoft.com/office/drawing/2014/main" val="115651839"/>
                    </a:ext>
                  </a:extLst>
                </a:gridCol>
                <a:gridCol w="934949">
                  <a:extLst>
                    <a:ext uri="{9D8B030D-6E8A-4147-A177-3AD203B41FA5}">
                      <a16:colId xmlns:a16="http://schemas.microsoft.com/office/drawing/2014/main" val="1032704386"/>
                    </a:ext>
                  </a:extLst>
                </a:gridCol>
                <a:gridCol w="1012861">
                  <a:extLst>
                    <a:ext uri="{9D8B030D-6E8A-4147-A177-3AD203B41FA5}">
                      <a16:colId xmlns:a16="http://schemas.microsoft.com/office/drawing/2014/main" val="2878046433"/>
                    </a:ext>
                  </a:extLst>
                </a:gridCol>
                <a:gridCol w="1012860">
                  <a:extLst>
                    <a:ext uri="{9D8B030D-6E8A-4147-A177-3AD203B41FA5}">
                      <a16:colId xmlns:a16="http://schemas.microsoft.com/office/drawing/2014/main" val="9549792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Disease Name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Precision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Recall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F1-Score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Accuracy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85780"/>
                  </a:ext>
                </a:extLst>
              </a:tr>
              <a:tr h="338964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Fresh Papaya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0.82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0.78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0.79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654466"/>
                  </a:ext>
                </a:extLst>
              </a:tr>
              <a:tr h="339446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Papaya Anthracnose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1.00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0.95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0.97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0.97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264934"/>
                  </a:ext>
                </a:extLst>
              </a:tr>
              <a:tr h="388559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Papaya Black Spot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0.86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0.90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0.93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0.88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75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Papaya Powdery Mildew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0.75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0.87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0.82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0.83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87082"/>
                  </a:ext>
                </a:extLst>
              </a:tr>
              <a:tr h="317180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Papaya Ringspot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0.91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1.00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0.97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0.98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871537"/>
                  </a:ext>
                </a:extLst>
              </a:tr>
              <a:tr h="285397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Papaya Fresh Leaf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0.81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0.95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 0.85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349326"/>
                  </a:ext>
                </a:extLst>
              </a:tr>
              <a:tr h="285397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Papaya Leaf Black Spot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0.92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0.96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 0.90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0.92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377695"/>
                  </a:ext>
                </a:extLst>
              </a:tr>
              <a:tr h="287935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Papaya Leaf Curl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0.77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0.85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0.82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0.83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09609"/>
                  </a:ext>
                </a:extLst>
              </a:tr>
              <a:tr h="353622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Papaya Leaf Powdery Mildew 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0.85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1.00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   0.83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0.84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42063"/>
                  </a:ext>
                </a:extLst>
              </a:tr>
              <a:tr h="285397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Papaya Leaf  Ringspot 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0.82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0.89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0.87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0.87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81195"/>
                  </a:ext>
                </a:extLst>
              </a:tr>
              <a:tr h="285397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85.1%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91.5%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87.5%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87.6%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5082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advTm="6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CBF5B0A0-4B87-4B8C-8CDF-3297A3F8B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9617"/>
            <a:ext cx="9144000" cy="8366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Result &amp; Discussion (Cont.)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E426C00-09BC-4F81-A752-6C536E981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918100"/>
            <a:ext cx="9067800" cy="5406499"/>
          </a:xfrm>
        </p:spPr>
        <p:txBody>
          <a:bodyPr>
            <a:normAutofit fontScale="25000" lnSpcReduction="20000"/>
          </a:bodyPr>
          <a:lstStyle/>
          <a:p>
            <a:r>
              <a:rPr lang="en-GB" altLang="en-US" sz="11200" b="1" dirty="0"/>
              <a:t>Diseases classified in KNN:</a:t>
            </a:r>
            <a:endParaRPr lang="en-GB" altLang="en-US" sz="1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altLang="en-US" sz="9600" dirty="0"/>
              <a:t>Here,</a:t>
            </a:r>
          </a:p>
          <a:p>
            <a:pPr marL="0" indent="0">
              <a:buNone/>
            </a:pPr>
            <a:r>
              <a:rPr lang="en-GB" altLang="en-US" sz="9600" dirty="0"/>
              <a:t>0 indicates Fruit Fresh Papaya</a:t>
            </a:r>
          </a:p>
          <a:p>
            <a:pPr marL="0" indent="0">
              <a:buNone/>
            </a:pPr>
            <a:r>
              <a:rPr lang="en-GB" altLang="en-US" sz="9600" dirty="0"/>
              <a:t>1 indicates Fruit Papaya Anthracnose</a:t>
            </a:r>
          </a:p>
          <a:p>
            <a:pPr marL="0" indent="0">
              <a:buNone/>
            </a:pPr>
            <a:r>
              <a:rPr lang="en-GB" altLang="en-US" sz="9600" dirty="0"/>
              <a:t>2 indicates Fruit Papaya Black Spot</a:t>
            </a:r>
          </a:p>
          <a:p>
            <a:pPr marL="0" indent="0">
              <a:buNone/>
            </a:pPr>
            <a:r>
              <a:rPr lang="en-GB" altLang="en-US" sz="9600" dirty="0"/>
              <a:t>3 indicates Fruit Papaya Powdery Mildew</a:t>
            </a:r>
          </a:p>
          <a:p>
            <a:pPr marL="0" indent="0">
              <a:buNone/>
            </a:pPr>
            <a:r>
              <a:rPr lang="en-GB" altLang="en-US" sz="9600" dirty="0"/>
              <a:t>4 indicates Fruit Papaya Ringspot</a:t>
            </a:r>
          </a:p>
          <a:p>
            <a:pPr marL="0" indent="0">
              <a:buNone/>
            </a:pPr>
            <a:r>
              <a:rPr lang="en-GB" altLang="en-US" sz="9600" dirty="0"/>
              <a:t>5 indicates Papaya Fresh Leaf</a:t>
            </a:r>
          </a:p>
          <a:p>
            <a:pPr marL="0" indent="0">
              <a:buNone/>
            </a:pPr>
            <a:r>
              <a:rPr lang="en-GB" altLang="en-US" sz="9600" dirty="0"/>
              <a:t>6 indicates Papaya Leaf Black Spot</a:t>
            </a:r>
          </a:p>
          <a:p>
            <a:pPr marL="0" indent="0">
              <a:buNone/>
            </a:pPr>
            <a:r>
              <a:rPr lang="en-GB" altLang="en-US" sz="9600" dirty="0"/>
              <a:t>7 indicates Papaya Leaf Curl</a:t>
            </a:r>
          </a:p>
          <a:p>
            <a:pPr marL="0" indent="0">
              <a:buNone/>
            </a:pPr>
            <a:r>
              <a:rPr lang="en-GB" altLang="en-US" sz="9600" dirty="0"/>
              <a:t>8 indicates Papaya Leaf Powdery Mildew</a:t>
            </a:r>
          </a:p>
          <a:p>
            <a:pPr marL="0" indent="0">
              <a:buNone/>
            </a:pPr>
            <a:r>
              <a:rPr lang="en-GB" altLang="en-US" sz="9600" dirty="0"/>
              <a:t>9 indicates Papaya Leaf Ringspot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                                                         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				</a:t>
            </a:r>
          </a:p>
        </p:txBody>
      </p:sp>
      <p:sp>
        <p:nvSpPr>
          <p:cNvPr id="9220" name="TextBox 3">
            <a:extLst>
              <a:ext uri="{FF2B5EF4-FFF2-40B4-BE49-F238E27FC236}">
                <a16:creationId xmlns:a16="http://schemas.microsoft.com/office/drawing/2014/main" id="{C50D207B-03BF-46CA-8C66-B886CD8DB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918101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0A145-F05E-4E73-AAA9-9AD7F6E82A1D}"/>
              </a:ext>
            </a:extLst>
          </p:cNvPr>
          <p:cNvSpPr/>
          <p:nvPr/>
        </p:nvSpPr>
        <p:spPr>
          <a:xfrm>
            <a:off x="2438400" y="5739844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21: </a:t>
            </a:r>
            <a:r>
              <a:rPr lang="en-GB" altLang="en-US" sz="2000" dirty="0">
                <a:latin typeface="+mj-lt"/>
              </a:rPr>
              <a:t>Diseases classified in KNN.</a:t>
            </a:r>
            <a:endParaRPr lang="en-US" sz="2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3AEC-9FB8-4DF1-93F8-72B60CBB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456" y="1828800"/>
            <a:ext cx="3765344" cy="2743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865519"/>
      </p:ext>
    </p:extLst>
  </p:cSld>
  <p:clrMapOvr>
    <a:masterClrMapping/>
  </p:clrMapOvr>
  <p:transition advTm="16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7BBE6E80-CCC2-47C4-A9A7-16C19C7137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US" altLang="en-US" dirty="0"/>
              <a:t>Result &amp; Discussion (Cont.)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642350" cy="541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GB" sz="2400" dirty="0"/>
              <a:t>Sample output of our proposed papaya diseases recognition framework.</a:t>
            </a: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     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429A8-587C-4528-BBBC-B32ABBA4C292}"/>
              </a:ext>
            </a:extLst>
          </p:cNvPr>
          <p:cNvSpPr/>
          <p:nvPr/>
        </p:nvSpPr>
        <p:spPr>
          <a:xfrm>
            <a:off x="2514600" y="5648367"/>
            <a:ext cx="4344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22: </a:t>
            </a:r>
            <a:r>
              <a:rPr lang="en-GB" altLang="en-US" sz="2000" dirty="0">
                <a:latin typeface="+mj-lt"/>
              </a:rPr>
              <a:t>Output result: a) fruit b) leaf.</a:t>
            </a:r>
            <a:endParaRPr lang="en-US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48B99-034B-4FCC-BDC5-B2CEB8E494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27" b="14118"/>
          <a:stretch/>
        </p:blipFill>
        <p:spPr>
          <a:xfrm>
            <a:off x="1924566" y="2061141"/>
            <a:ext cx="5555217" cy="2735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21C475-AEFE-4C0A-B4A2-CBCF7F3C46E1}"/>
              </a:ext>
            </a:extLst>
          </p:cNvPr>
          <p:cNvSpPr/>
          <p:nvPr/>
        </p:nvSpPr>
        <p:spPr>
          <a:xfrm>
            <a:off x="1546494" y="4867722"/>
            <a:ext cx="6063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j-lt"/>
              </a:rPr>
              <a:t>                     </a:t>
            </a:r>
            <a:r>
              <a:rPr lang="en-US" altLang="en-US" sz="2000" dirty="0">
                <a:latin typeface="+mj-lt"/>
              </a:rPr>
              <a:t>a)                                         b)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244765"/>
      </p:ext>
    </p:extLst>
  </p:cSld>
  <p:clrMapOvr>
    <a:masterClrMapping/>
  </p:clrMapOvr>
  <p:transition advTm="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AE6F8F31-527E-43A5-8FE6-C6AAD9DC7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US" altLang="en-US" dirty="0"/>
              <a:t>Result &amp; Discussion (Cont.)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1CF3A59B-2D6F-4423-86BF-582D46B8E1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642350" cy="5410200"/>
          </a:xfrm>
        </p:spPr>
        <p:txBody>
          <a:bodyPr/>
          <a:lstStyle/>
          <a:p>
            <a:pPr>
              <a:defRPr/>
            </a:pPr>
            <a:r>
              <a:rPr lang="en-GB" altLang="en-US" sz="2400" dirty="0"/>
              <a:t>Different machine learning algorithms with their accuracy.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3804FE64-5556-4BDD-898C-A0B0098B4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85896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667DF5-2781-45D8-8958-38C4417D9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71042"/>
              </p:ext>
            </p:extLst>
          </p:nvPr>
        </p:nvGraphicFramePr>
        <p:xfrm>
          <a:off x="2295811" y="2050391"/>
          <a:ext cx="4114800" cy="2951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7189">
                  <a:extLst>
                    <a:ext uri="{9D8B030D-6E8A-4147-A177-3AD203B41FA5}">
                      <a16:colId xmlns:a16="http://schemas.microsoft.com/office/drawing/2014/main" val="2259972513"/>
                    </a:ext>
                  </a:extLst>
                </a:gridCol>
                <a:gridCol w="1457611">
                  <a:extLst>
                    <a:ext uri="{9D8B030D-6E8A-4147-A177-3AD203B41FA5}">
                      <a16:colId xmlns:a16="http://schemas.microsoft.com/office/drawing/2014/main" val="115651839"/>
                    </a:ext>
                  </a:extLst>
                </a:gridCol>
              </a:tblGrid>
              <a:tr h="378556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Algorithm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Accuracy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85780"/>
                  </a:ext>
                </a:extLst>
              </a:tr>
              <a:tr h="383444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Proposed KNN Method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87.6%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65446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82.1%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26493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78.2%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75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Naive Bayes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75.8%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87082"/>
                  </a:ext>
                </a:extLst>
              </a:tr>
              <a:tr h="505409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75.8%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871537"/>
                  </a:ext>
                </a:extLst>
              </a:tr>
              <a:tr h="361008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76.4%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34932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76430166"/>
      </p:ext>
    </p:extLst>
  </p:cSld>
  <p:clrMapOvr>
    <a:masterClrMapping/>
  </p:clrMapOvr>
  <p:transition advTm="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AE6F8F31-527E-43A5-8FE6-C6AAD9DC7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US" altLang="en-US" dirty="0"/>
              <a:t>Result &amp; Discussion (Cont.)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1CF3A59B-2D6F-4423-86BF-582D46B8E1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642350" cy="5410200"/>
          </a:xfrm>
        </p:spPr>
        <p:txBody>
          <a:bodyPr/>
          <a:lstStyle/>
          <a:p>
            <a:pPr>
              <a:defRPr/>
            </a:pPr>
            <a:r>
              <a:rPr lang="en-GB" altLang="en-US" sz="2400" dirty="0"/>
              <a:t>Performance analysis of different models.</a:t>
            </a:r>
            <a:endParaRPr lang="en-US" altLang="en-US" sz="2400" dirty="0"/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3804FE64-5556-4BDD-898C-A0B0098B4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85896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BE259-C554-47AA-8A3F-CA1AF79F109E}"/>
              </a:ext>
            </a:extLst>
          </p:cNvPr>
          <p:cNvSpPr/>
          <p:nvPr/>
        </p:nvSpPr>
        <p:spPr>
          <a:xfrm>
            <a:off x="838200" y="5667345"/>
            <a:ext cx="7584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23: </a:t>
            </a:r>
            <a:r>
              <a:rPr lang="en-GB" altLang="en-US" sz="2000" dirty="0">
                <a:latin typeface="+mj-lt"/>
              </a:rPr>
              <a:t>Bar chart showing performance analysis of different models.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FDEE2-4B8B-429E-AA9D-894D1AAA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625" y="1858963"/>
            <a:ext cx="4281571" cy="3551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289026"/>
      </p:ext>
    </p:extLst>
  </p:cSld>
  <p:clrMapOvr>
    <a:masterClrMapping/>
  </p:clrMapOvr>
  <p:transition advTm="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41A1E66-633F-40CA-91DD-B97F33B98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Motivations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A151704A-F784-4D0C-AD70-358B38CF86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90600"/>
            <a:ext cx="8642350" cy="53340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Excellent research opportunity.</a:t>
            </a:r>
          </a:p>
          <a:p>
            <a:pPr lvl="0"/>
            <a:r>
              <a:rPr lang="en-US" sz="2400" dirty="0"/>
              <a:t>Growth of high quality products.</a:t>
            </a:r>
          </a:p>
          <a:p>
            <a:pPr lvl="0"/>
            <a:r>
              <a:rPr lang="en-US" sz="2400" dirty="0"/>
              <a:t>Reducing difficulties of existing works. </a:t>
            </a:r>
          </a:p>
          <a:p>
            <a:r>
              <a:rPr lang="en-US" sz="2400" dirty="0"/>
              <a:t>Detecting Diseases of papaya in real life scenario. </a:t>
            </a:r>
            <a:endParaRPr lang="en-US" altLang="en-US" sz="2000" dirty="0"/>
          </a:p>
        </p:txBody>
      </p:sp>
      <p:sp>
        <p:nvSpPr>
          <p:cNvPr id="8196" name="TextBox 3">
            <a:extLst>
              <a:ext uri="{FF2B5EF4-FFF2-40B4-BE49-F238E27FC236}">
                <a16:creationId xmlns:a16="http://schemas.microsoft.com/office/drawing/2014/main" id="{0B5E16B7-FFD6-4BF0-8E6D-6ECF9E011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9906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85ECC-15B6-4E12-9E35-D2E181674DD7}"/>
              </a:ext>
            </a:extLst>
          </p:cNvPr>
          <p:cNvSpPr/>
          <p:nvPr/>
        </p:nvSpPr>
        <p:spPr>
          <a:xfrm>
            <a:off x="1676400" y="5636567"/>
            <a:ext cx="6063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j-lt"/>
              </a:rPr>
              <a:t>             </a:t>
            </a:r>
            <a:r>
              <a:rPr lang="en-US" altLang="en-US" sz="2000" b="1" dirty="0">
                <a:latin typeface="+mj-lt"/>
              </a:rPr>
              <a:t>Figure 2: </a:t>
            </a:r>
            <a:r>
              <a:rPr lang="en-GB" altLang="en-US" sz="2000" dirty="0">
                <a:latin typeface="+mj-lt"/>
              </a:rPr>
              <a:t>Happy farmer with good harvest. </a:t>
            </a:r>
            <a:endParaRPr lang="en-US" sz="2400" dirty="0">
              <a:latin typeface="+mj-lt"/>
            </a:endParaRPr>
          </a:p>
        </p:txBody>
      </p:sp>
      <p:pic>
        <p:nvPicPr>
          <p:cNvPr id="8" name="Picture 2" descr="papaya cultivation">
            <a:extLst>
              <a:ext uri="{FF2B5EF4-FFF2-40B4-BE49-F238E27FC236}">
                <a16:creationId xmlns:a16="http://schemas.microsoft.com/office/drawing/2014/main" id="{AB4B489E-09FC-44FF-A426-8961FADA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47845"/>
            <a:ext cx="3821955" cy="23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1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AE6F8F31-527E-43A5-8FE6-C6AAD9DC7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US" altLang="en-US" dirty="0"/>
              <a:t>Result &amp; Discussion (Cont.)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1CF3A59B-2D6F-4423-86BF-582D46B8E1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642350" cy="5410200"/>
          </a:xfrm>
        </p:spPr>
        <p:txBody>
          <a:bodyPr/>
          <a:lstStyle/>
          <a:p>
            <a:pPr>
              <a:defRPr/>
            </a:pPr>
            <a:r>
              <a:rPr lang="en-GB" altLang="en-US" sz="2400" dirty="0"/>
              <a:t>Comparison with study [2].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3804FE64-5556-4BDD-898C-A0B0098B4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85896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53008F-3BFB-4759-926E-AEB89A0CB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39708"/>
              </p:ext>
            </p:extLst>
          </p:nvPr>
        </p:nvGraphicFramePr>
        <p:xfrm>
          <a:off x="1304844" y="1487098"/>
          <a:ext cx="6534312" cy="16755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9931">
                  <a:extLst>
                    <a:ext uri="{9D8B030D-6E8A-4147-A177-3AD203B41FA5}">
                      <a16:colId xmlns:a16="http://schemas.microsoft.com/office/drawing/2014/main" val="2259972513"/>
                    </a:ext>
                  </a:extLst>
                </a:gridCol>
                <a:gridCol w="954450">
                  <a:extLst>
                    <a:ext uri="{9D8B030D-6E8A-4147-A177-3AD203B41FA5}">
                      <a16:colId xmlns:a16="http://schemas.microsoft.com/office/drawing/2014/main" val="115651839"/>
                    </a:ext>
                  </a:extLst>
                </a:gridCol>
                <a:gridCol w="697231">
                  <a:extLst>
                    <a:ext uri="{9D8B030D-6E8A-4147-A177-3AD203B41FA5}">
                      <a16:colId xmlns:a16="http://schemas.microsoft.com/office/drawing/2014/main" val="1032704386"/>
                    </a:ext>
                  </a:extLst>
                </a:gridCol>
                <a:gridCol w="1046350">
                  <a:extLst>
                    <a:ext uri="{9D8B030D-6E8A-4147-A177-3AD203B41FA5}">
                      <a16:colId xmlns:a16="http://schemas.microsoft.com/office/drawing/2014/main" val="2878046433"/>
                    </a:ext>
                  </a:extLst>
                </a:gridCol>
                <a:gridCol w="1046350">
                  <a:extLst>
                    <a:ext uri="{9D8B030D-6E8A-4147-A177-3AD203B41FA5}">
                      <a16:colId xmlns:a16="http://schemas.microsoft.com/office/drawing/2014/main" val="954979233"/>
                    </a:ext>
                  </a:extLst>
                </a:gridCol>
              </a:tblGrid>
              <a:tr h="355103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Disease Name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Precision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Recall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F1-Score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Accuracy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85780"/>
                  </a:ext>
                </a:extLst>
              </a:tr>
              <a:tr h="292820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Papaya Anthracnose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0.94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654466"/>
                  </a:ext>
                </a:extLst>
              </a:tr>
              <a:tr h="292820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Papaya Black Spot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0.94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264934"/>
                  </a:ext>
                </a:extLst>
              </a:tr>
              <a:tr h="359773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Papaya Powdery Mildew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0.81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87082"/>
                  </a:ext>
                </a:extLst>
              </a:tr>
              <a:tr h="359773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Papaya Ringspot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0.98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1344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00BB33-FB47-4E5A-AED1-D2C1C99E6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763323"/>
              </p:ext>
            </p:extLst>
          </p:nvPr>
        </p:nvGraphicFramePr>
        <p:xfrm>
          <a:off x="1234993" y="3360064"/>
          <a:ext cx="6686714" cy="26169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8661">
                  <a:extLst>
                    <a:ext uri="{9D8B030D-6E8A-4147-A177-3AD203B41FA5}">
                      <a16:colId xmlns:a16="http://schemas.microsoft.com/office/drawing/2014/main" val="2259972513"/>
                    </a:ext>
                  </a:extLst>
                </a:gridCol>
                <a:gridCol w="1458652">
                  <a:extLst>
                    <a:ext uri="{9D8B030D-6E8A-4147-A177-3AD203B41FA5}">
                      <a16:colId xmlns:a16="http://schemas.microsoft.com/office/drawing/2014/main" val="115651839"/>
                    </a:ext>
                  </a:extLst>
                </a:gridCol>
                <a:gridCol w="1458652">
                  <a:extLst>
                    <a:ext uri="{9D8B030D-6E8A-4147-A177-3AD203B41FA5}">
                      <a16:colId xmlns:a16="http://schemas.microsoft.com/office/drawing/2014/main" val="4034561253"/>
                    </a:ext>
                  </a:extLst>
                </a:gridCol>
                <a:gridCol w="1296578">
                  <a:extLst>
                    <a:ext uri="{9D8B030D-6E8A-4147-A177-3AD203B41FA5}">
                      <a16:colId xmlns:a16="http://schemas.microsoft.com/office/drawing/2014/main" val="488942759"/>
                    </a:ext>
                  </a:extLst>
                </a:gridCol>
                <a:gridCol w="1274171">
                  <a:extLst>
                    <a:ext uri="{9D8B030D-6E8A-4147-A177-3AD203B41FA5}">
                      <a16:colId xmlns:a16="http://schemas.microsoft.com/office/drawing/2014/main" val="1102956372"/>
                    </a:ext>
                  </a:extLst>
                </a:gridCol>
              </a:tblGrid>
              <a:tr h="634664">
                <a:tc>
                  <a:txBody>
                    <a:bodyPr/>
                    <a:lstStyle/>
                    <a:p>
                      <a:pPr marL="152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Algorithm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Fruit Papaya Anthracnose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Fruit Papaya Black Spot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Fruit Papaya Powdery Mildew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Fruit Papaya Ringspot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85780"/>
                  </a:ext>
                </a:extLst>
              </a:tr>
              <a:tr h="711368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KNN Proposed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94%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94%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81%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98%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654466"/>
                  </a:ext>
                </a:extLst>
              </a:tr>
              <a:tr h="711368"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 Method     [2]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88.9%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</a:t>
                      </a: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94.5%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98%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62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97.3%</a:t>
                      </a:r>
                    </a:p>
                  </a:txBody>
                  <a:tcPr marL="102870" marR="34290" marT="5713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26493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35652118"/>
      </p:ext>
    </p:extLst>
  </p:cSld>
  <p:clrMapOvr>
    <a:masterClrMapping/>
  </p:clrMapOvr>
  <p:transition advTm="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6D17F3A1-6C76-4E9A-BBB1-EBD854FDC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GB" altLang="en-US" dirty="0"/>
              <a:t>Conclusion</a:t>
            </a:r>
            <a:endParaRPr lang="en-US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642350" cy="541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GB" sz="2400" dirty="0"/>
              <a:t>We proposed a framework that can work on real-world scenario.</a:t>
            </a:r>
          </a:p>
          <a:p>
            <a:pPr>
              <a:defRPr/>
            </a:pPr>
            <a:r>
              <a:rPr lang="en-GB" sz="2400" dirty="0"/>
              <a:t>In our knowledge there has not been any combined approach done before. </a:t>
            </a:r>
          </a:p>
          <a:p>
            <a:pPr>
              <a:defRPr/>
            </a:pPr>
            <a:r>
              <a:rPr lang="en-GB" sz="2400" dirty="0"/>
              <a:t>We implemented some image </a:t>
            </a:r>
            <a:r>
              <a:rPr lang="en-GB" sz="2400" dirty="0" err="1"/>
              <a:t>preprocessing</a:t>
            </a:r>
            <a:r>
              <a:rPr lang="en-GB" sz="2400" dirty="0"/>
              <a:t> techniques for better outcome then segmented images after that extracted feature and finally classified the diseases.</a:t>
            </a:r>
          </a:p>
          <a:p>
            <a:pPr>
              <a:defRPr/>
            </a:pPr>
            <a:r>
              <a:rPr lang="en-GB" sz="2400" dirty="0"/>
              <a:t>The total run time of pre-processing and training time of the process was around 75 minutes and it took the system about 1.075 second to </a:t>
            </a:r>
            <a:r>
              <a:rPr lang="en-US" sz="2400" dirty="0"/>
              <a:t>detect the output.</a:t>
            </a:r>
            <a:endParaRPr lang="en-GB" sz="2400" dirty="0"/>
          </a:p>
          <a:p>
            <a:pPr>
              <a:defRPr/>
            </a:pPr>
            <a:r>
              <a:rPr lang="en-US" sz="2400" dirty="0"/>
              <a:t>We also compared with different machine learning algorithms.</a:t>
            </a:r>
            <a:endParaRPr lang="en-GB" sz="2400" dirty="0"/>
          </a:p>
          <a:p>
            <a:pPr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     </a:t>
            </a:r>
            <a:endParaRPr lang="en-US" sz="1800" dirty="0"/>
          </a:p>
        </p:txBody>
      </p:sp>
    </p:spTree>
  </p:cSld>
  <p:clrMapOvr>
    <a:masterClrMapping/>
  </p:clrMapOvr>
  <p:transition advTm="36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6D17F3A1-6C76-4E9A-BBB1-EBD854FDC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" y="0"/>
            <a:ext cx="9144000" cy="836613"/>
          </a:xfrm>
        </p:spPr>
        <p:txBody>
          <a:bodyPr/>
          <a:lstStyle/>
          <a:p>
            <a:r>
              <a:rPr lang="en-GB" altLang="en-US"/>
              <a:t>Limitations &amp; Future Work</a:t>
            </a:r>
            <a:endParaRPr lang="en-US" altLang="en-US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642350" cy="541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GB" sz="2400" dirty="0"/>
              <a:t>As our dataset does not contain a large number of images, creation of a bigger dataset may provide better result. </a:t>
            </a:r>
          </a:p>
          <a:p>
            <a:pPr>
              <a:defRPr/>
            </a:pPr>
            <a:r>
              <a:rPr lang="en-GB" sz="2400" dirty="0"/>
              <a:t>Our dataset is imbalanced, thus working with a more balanced dataset may result in better outcome.</a:t>
            </a:r>
          </a:p>
          <a:p>
            <a:pPr>
              <a:defRPr/>
            </a:pPr>
            <a:r>
              <a:rPr lang="en-GB" sz="2400" dirty="0"/>
              <a:t>More fine-tuning to obtain better performance.</a:t>
            </a:r>
          </a:p>
          <a:p>
            <a:pPr>
              <a:defRPr/>
            </a:pPr>
            <a:r>
              <a:rPr lang="en-GB" sz="2400" dirty="0"/>
              <a:t>Deep Learning approach may be taken.</a:t>
            </a:r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sz="1800" dirty="0"/>
              <a:t>                                    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8238015"/>
      </p:ext>
    </p:extLst>
  </p:cSld>
  <p:clrMapOvr>
    <a:masterClrMapping/>
  </p:clrMapOvr>
  <p:transition advTm="36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>
            <a:extLst>
              <a:ext uri="{FF2B5EF4-FFF2-40B4-BE49-F238E27FC236}">
                <a16:creationId xmlns:a16="http://schemas.microsoft.com/office/drawing/2014/main" id="{39BEAC69-B202-4F44-808D-5C9B0F4BB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0DFBB90A-E649-4CC3-963B-039C7EC0E9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90600"/>
            <a:ext cx="8642350" cy="53038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  <a:defRPr/>
            </a:pPr>
            <a:r>
              <a:rPr lang="en-US" sz="4000" dirty="0"/>
              <a:t>[1] R. K. </a:t>
            </a:r>
            <a:r>
              <a:rPr lang="en-US" sz="4000" dirty="0" err="1"/>
              <a:t>Veeraballi</a:t>
            </a:r>
            <a:r>
              <a:rPr lang="en-US" sz="4000" dirty="0"/>
              <a:t>, M. S. </a:t>
            </a:r>
            <a:r>
              <a:rPr lang="en-US" sz="4000" dirty="0" err="1"/>
              <a:t>Nagugari</a:t>
            </a:r>
            <a:r>
              <a:rPr lang="en-US" sz="4000" dirty="0"/>
              <a:t>, C. S. R. </a:t>
            </a:r>
            <a:r>
              <a:rPr lang="en-US" sz="4000" dirty="0" err="1"/>
              <a:t>Annavarapu</a:t>
            </a:r>
            <a:r>
              <a:rPr lang="en-US" sz="4000" dirty="0"/>
              <a:t>, and E. V. </a:t>
            </a:r>
            <a:r>
              <a:rPr lang="en-US" sz="4000" dirty="0" err="1"/>
              <a:t>Gownipuram</a:t>
            </a:r>
            <a:r>
              <a:rPr lang="en-US" sz="4000" dirty="0"/>
              <a:t>,“Deep Learning Based Approach for Classification and Detection of Papaya Leaf Diseases,” </a:t>
            </a:r>
            <a:r>
              <a:rPr lang="en-US" sz="4000" i="1" dirty="0"/>
              <a:t>Advances in Intelligent Systems and Computing Intelligent Systems Design and Applications, pp. 291–302, Dec. 2019.</a:t>
            </a:r>
            <a:endParaRPr lang="en-US" sz="4000" dirty="0"/>
          </a:p>
          <a:p>
            <a:pPr marL="0" indent="0">
              <a:buNone/>
              <a:defRPr/>
            </a:pPr>
            <a:r>
              <a:rPr lang="en-US" sz="4000" dirty="0"/>
              <a:t>[2] M. A. Islam, M. S. Islam, M. S. </a:t>
            </a:r>
            <a:r>
              <a:rPr lang="en-US" sz="4000" dirty="0" err="1"/>
              <a:t>Hossen</a:t>
            </a:r>
            <a:r>
              <a:rPr lang="en-US" sz="4000" dirty="0"/>
              <a:t>, M. U. </a:t>
            </a:r>
            <a:r>
              <a:rPr lang="en-US" sz="4000" dirty="0" err="1"/>
              <a:t>Emon</a:t>
            </a:r>
            <a:r>
              <a:rPr lang="en-US" sz="4000" dirty="0"/>
              <a:t>, M. S. Keya and A. Habib, "Machine Learning based Image Classification of Papaya Disease Recognition," </a:t>
            </a:r>
            <a:r>
              <a:rPr lang="en-US" sz="4000" i="1" dirty="0"/>
              <a:t>2020 4th International Conference on Electronics, Communication and Aerospace Technology (ICECA)</a:t>
            </a:r>
            <a:r>
              <a:rPr lang="en-US" sz="4000" dirty="0"/>
              <a:t>, Coimbatore, India, 2020, pp. 1353-1360, </a:t>
            </a:r>
            <a:r>
              <a:rPr lang="en-US" sz="4000" dirty="0" err="1"/>
              <a:t>doi</a:t>
            </a:r>
            <a:r>
              <a:rPr lang="en-US" sz="4000" dirty="0"/>
              <a:t>: 10.1109/ICECA49313.2020.9297570.</a:t>
            </a:r>
          </a:p>
          <a:p>
            <a:pPr marL="0" indent="0">
              <a:buNone/>
              <a:defRPr/>
            </a:pPr>
            <a:r>
              <a:rPr lang="en-US" sz="4000" dirty="0"/>
              <a:t>[3] D.Femi1, S.Thylashri2, </a:t>
            </a:r>
            <a:r>
              <a:rPr lang="en-US" sz="4000" dirty="0" err="1"/>
              <a:t>J.Raja</a:t>
            </a:r>
            <a:r>
              <a:rPr lang="en-US" sz="4000" dirty="0"/>
              <a:t> Paulsingh3. “</a:t>
            </a:r>
            <a:r>
              <a:rPr lang="en-GB" sz="4000" dirty="0"/>
              <a:t>Detection and Recognition of Papaya Leaf Diseases Using Image Processing”</a:t>
            </a:r>
            <a:r>
              <a:rPr lang="en-US" sz="4000" dirty="0"/>
              <a:t> </a:t>
            </a:r>
            <a:r>
              <a:rPr lang="en-GB" sz="4000" i="1" dirty="0"/>
              <a:t>International Journal of Advanced Science and Technology Vol. 29, No. 9s, (2020), pp. 137-142</a:t>
            </a:r>
            <a:r>
              <a:rPr lang="en-US" sz="4000" dirty="0"/>
              <a:t>.</a:t>
            </a:r>
          </a:p>
          <a:p>
            <a:pPr marL="0" indent="0">
              <a:buNone/>
              <a:defRPr/>
            </a:pPr>
            <a:r>
              <a:rPr lang="en-US" altLang="en-US" sz="4000" dirty="0"/>
              <a:t>[4] </a:t>
            </a:r>
            <a:r>
              <a:rPr lang="en-US" sz="4000" dirty="0"/>
              <a:t>M. S. </a:t>
            </a:r>
            <a:r>
              <a:rPr lang="en-US" sz="4000" dirty="0" err="1"/>
              <a:t>Hossen</a:t>
            </a:r>
            <a:r>
              <a:rPr lang="en-US" sz="4000" dirty="0"/>
              <a:t>, I. Haque, M. S. Islam, M. T. Ahmed, M. J. </a:t>
            </a:r>
            <a:r>
              <a:rPr lang="en-US" sz="4000" dirty="0" err="1"/>
              <a:t>Nime</a:t>
            </a:r>
            <a:r>
              <a:rPr lang="en-US" sz="4000" dirty="0"/>
              <a:t> and M. A. Islam, "Deep Learning based Classification of Papaya Disease Recognition," 2020 3rd International Conference on Intelligent Sustainable Systems (ICISS), </a:t>
            </a:r>
            <a:r>
              <a:rPr lang="en-US" sz="4000" dirty="0" err="1"/>
              <a:t>Thoothukudi</a:t>
            </a:r>
            <a:r>
              <a:rPr lang="en-US" sz="4000" dirty="0"/>
              <a:t>, India, 2020, pp. 945-951, </a:t>
            </a:r>
            <a:r>
              <a:rPr lang="en-US" sz="4000" dirty="0" err="1"/>
              <a:t>doi</a:t>
            </a:r>
            <a:r>
              <a:rPr lang="en-US" sz="4000" dirty="0"/>
              <a:t>: 10.1109/ICISS49785.2020.9316106.</a:t>
            </a:r>
          </a:p>
          <a:p>
            <a:pPr marL="0" indent="0">
              <a:buNone/>
              <a:defRPr/>
            </a:pPr>
            <a:r>
              <a:rPr lang="en-US" sz="4000" dirty="0"/>
              <a:t>[5] </a:t>
            </a:r>
            <a:r>
              <a:rPr lang="en-GB" sz="4000" dirty="0"/>
              <a:t>E. Hossain, M. F. Hossain, and M. A. </a:t>
            </a:r>
            <a:r>
              <a:rPr lang="en-GB" sz="4000" dirty="0" err="1"/>
              <a:t>Rahaman</a:t>
            </a:r>
            <a:r>
              <a:rPr lang="en-GB" sz="4000" dirty="0"/>
              <a:t>, “A </a:t>
            </a:r>
            <a:r>
              <a:rPr lang="en-GB" sz="4000" dirty="0" err="1"/>
              <a:t>Color</a:t>
            </a:r>
            <a:r>
              <a:rPr lang="en-GB" sz="4000" dirty="0"/>
              <a:t> and Texture Based Approach for the Detection and Classification of Plant Leaf Disease Using KNN Classifier,” </a:t>
            </a:r>
            <a:r>
              <a:rPr lang="en-GB" sz="4000" i="1" dirty="0"/>
              <a:t>2nd Int. Conf. </a:t>
            </a:r>
            <a:r>
              <a:rPr lang="en-GB" sz="4000" i="1" dirty="0" err="1"/>
              <a:t>Electr</a:t>
            </a:r>
            <a:r>
              <a:rPr lang="en-GB" sz="4000" i="1" dirty="0"/>
              <a:t>. </a:t>
            </a:r>
            <a:r>
              <a:rPr lang="en-GB" sz="4000" i="1" dirty="0" err="1"/>
              <a:t>Comput</a:t>
            </a:r>
            <a:r>
              <a:rPr lang="en-GB" sz="4000" i="1" dirty="0"/>
              <a:t>. </a:t>
            </a:r>
            <a:r>
              <a:rPr lang="en-GB" sz="4000" i="1" dirty="0" err="1"/>
              <a:t>Commun</a:t>
            </a:r>
            <a:r>
              <a:rPr lang="en-GB" sz="4000" i="1" dirty="0"/>
              <a:t>. Eng. ECCE 2019, pp. 1–6, 2019</a:t>
            </a:r>
            <a:r>
              <a:rPr lang="en-GB" sz="4000" dirty="0"/>
              <a:t>, </a:t>
            </a:r>
            <a:r>
              <a:rPr lang="en-GB" sz="4000" dirty="0" err="1"/>
              <a:t>doi</a:t>
            </a:r>
            <a:r>
              <a:rPr lang="en-GB" sz="4000" dirty="0"/>
              <a:t>: 10.1109/ECACE.2019.8679247.</a:t>
            </a:r>
          </a:p>
          <a:p>
            <a:pPr marL="0" indent="0">
              <a:buNone/>
              <a:defRPr/>
            </a:pPr>
            <a:r>
              <a:rPr lang="en-GB" sz="4000" dirty="0"/>
              <a:t>[6] Hall-Beyer, </a:t>
            </a:r>
            <a:r>
              <a:rPr lang="en-GB" sz="4000" dirty="0" err="1"/>
              <a:t>Mryka</a:t>
            </a:r>
            <a:r>
              <a:rPr lang="en-GB" sz="4000" dirty="0"/>
              <a:t>. “GLCM Texture: A Tutorial v. 3.0” </a:t>
            </a:r>
            <a:r>
              <a:rPr lang="en-GB" sz="4000" i="1" dirty="0"/>
              <a:t>March 2017. (2017).</a:t>
            </a:r>
          </a:p>
          <a:p>
            <a:pPr marL="0" indent="0">
              <a:buNone/>
              <a:defRPr/>
            </a:pPr>
            <a:endParaRPr lang="en-US" sz="3600" dirty="0"/>
          </a:p>
          <a:p>
            <a:pPr marL="0" indent="0">
              <a:buNone/>
              <a:defRPr/>
            </a:pPr>
            <a:endParaRPr lang="en-US" sz="3600" dirty="0"/>
          </a:p>
          <a:p>
            <a:pPr marL="0" indent="0">
              <a:buNone/>
              <a:defRPr/>
            </a:pPr>
            <a:endParaRPr lang="en-US" sz="36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</p:txBody>
      </p:sp>
    </p:spTree>
  </p:cSld>
  <p:clrMapOvr>
    <a:masterClrMapping/>
  </p:clrMapOvr>
  <p:transition advTm="516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>
            <a:extLst>
              <a:ext uri="{FF2B5EF4-FFF2-40B4-BE49-F238E27FC236}">
                <a16:creationId xmlns:a16="http://schemas.microsoft.com/office/drawing/2014/main" id="{02B15D12-77FC-450E-AE1A-61083BF985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65223-9ABD-4BB1-8661-BFBB04A2A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990600"/>
            <a:ext cx="8642350" cy="5303838"/>
          </a:xfrm>
        </p:spPr>
        <p:txBody>
          <a:bodyPr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Naskh Medium" panose="01010101010101010101" pitchFamily="50" charset="-78"/>
                <a:cs typeface="Adobe Naskh Medium" panose="01010101010101010101" pitchFamily="50" charset="-78"/>
              </a:rPr>
              <a:t>Thank You</a:t>
            </a:r>
          </a:p>
        </p:txBody>
      </p:sp>
      <p:pic>
        <p:nvPicPr>
          <p:cNvPr id="92164" name="Picture 3">
            <a:extLst>
              <a:ext uri="{FF2B5EF4-FFF2-40B4-BE49-F238E27FC236}">
                <a16:creationId xmlns:a16="http://schemas.microsoft.com/office/drawing/2014/main" id="{F943948E-8924-4BB8-81C0-1B51120F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9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CBF5B0A0-4B87-4B8C-8CDF-3297A3F8B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Appendix – Dataset Description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E426C00-09BC-4F81-A752-6C536E981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90600"/>
            <a:ext cx="8642350" cy="5334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altLang="en-US" sz="2400" dirty="0"/>
              <a:t>The distribution of image samples in the dataset.</a:t>
            </a:r>
          </a:p>
        </p:txBody>
      </p:sp>
      <p:sp>
        <p:nvSpPr>
          <p:cNvPr id="9220" name="TextBox 3">
            <a:extLst>
              <a:ext uri="{FF2B5EF4-FFF2-40B4-BE49-F238E27FC236}">
                <a16:creationId xmlns:a16="http://schemas.microsoft.com/office/drawing/2014/main" id="{C50D207B-03BF-46CA-8C66-B886CD8DB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9906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DDCD9-660B-4B66-B6D8-FEB0324D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77" y="1839912"/>
            <a:ext cx="6918846" cy="3635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7307905"/>
      </p:ext>
    </p:extLst>
  </p:cSld>
  <p:clrMapOvr>
    <a:masterClrMapping/>
  </p:clrMapOvr>
  <p:transition advTm="11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18904630-9768-42FA-B142-410EB7A52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dirty="0"/>
              <a:t>Appendix – </a:t>
            </a:r>
            <a:r>
              <a:rPr lang="en-GB" altLang="en-US" sz="2800" dirty="0"/>
              <a:t>Histogram Comparison </a:t>
            </a:r>
            <a:endParaRPr lang="en-US" altLang="en-US" sz="2800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14400"/>
            <a:ext cx="8642350" cy="54102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GB" altLang="en-US" dirty="0"/>
              <a:t>To show the histograms of papaya fresh fruit and leaf image samples the </a:t>
            </a:r>
            <a:r>
              <a:rPr lang="en-GB" altLang="en-US" dirty="0" err="1"/>
              <a:t>color</a:t>
            </a:r>
            <a:r>
              <a:rPr lang="en-GB" altLang="en-US" dirty="0"/>
              <a:t> green was used.</a:t>
            </a:r>
            <a:endParaRPr lang="en-GB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en-GB" sz="1800" dirty="0"/>
              <a:t>          </a:t>
            </a:r>
            <a:r>
              <a:rPr lang="en-US" altLang="en-US" sz="1800" dirty="0"/>
              <a:t>Histogram</a:t>
            </a:r>
            <a:r>
              <a:rPr lang="en-GB" sz="1800" dirty="0"/>
              <a:t> of Grayscale        </a:t>
            </a:r>
            <a:r>
              <a:rPr lang="en-GB" altLang="en-US" sz="1800" dirty="0"/>
              <a:t>Histogram of Histogram Equalization (Global)     Histogram of </a:t>
            </a:r>
            <a:r>
              <a:rPr lang="en-US" altLang="en-US" sz="1800" dirty="0"/>
              <a:t>CLAHE</a:t>
            </a:r>
            <a:endParaRPr lang="en-GB" sz="1800" dirty="0"/>
          </a:p>
          <a:p>
            <a:pPr marL="0" indent="0">
              <a:buNone/>
              <a:defRPr/>
            </a:pPr>
            <a:r>
              <a:rPr lang="en-GB" sz="1800" dirty="0"/>
              <a:t>                                                                                   </a:t>
            </a:r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600" dirty="0"/>
              <a:t>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6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2400" dirty="0"/>
          </a:p>
          <a:p>
            <a:pPr marL="0" indent="0">
              <a:buNone/>
              <a:defRPr/>
            </a:pPr>
            <a:r>
              <a:rPr lang="en-GB" altLang="en-US" sz="1800" dirty="0"/>
              <a:t>         </a:t>
            </a:r>
            <a:r>
              <a:rPr lang="en-US" altLang="en-US" sz="1800" dirty="0"/>
              <a:t>Histogram</a:t>
            </a:r>
            <a:r>
              <a:rPr lang="en-GB" sz="1800" dirty="0"/>
              <a:t> of Grayscale         </a:t>
            </a:r>
            <a:r>
              <a:rPr lang="en-US" altLang="en-US" sz="1800" dirty="0"/>
              <a:t>Histogram</a:t>
            </a:r>
            <a:r>
              <a:rPr lang="en-GB" sz="1800" dirty="0"/>
              <a:t> of </a:t>
            </a:r>
            <a:r>
              <a:rPr lang="en-US" sz="1800" dirty="0"/>
              <a:t>Histogram Equalization (Global)</a:t>
            </a:r>
            <a:r>
              <a:rPr lang="en-GB" altLang="en-US" sz="1800" dirty="0"/>
              <a:t>         Histogram of </a:t>
            </a:r>
            <a:r>
              <a:rPr lang="en-US" altLang="en-US" sz="1800" dirty="0"/>
              <a:t>CLAHE </a:t>
            </a:r>
            <a:r>
              <a:rPr lang="en-US" altLang="en-US" sz="1800" b="1" dirty="0"/>
              <a:t>	                                                                                 	                                                            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A12D3-9977-46E8-BF30-6D6754A6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8" y="1646376"/>
            <a:ext cx="1615731" cy="1447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226FF-BF0F-4060-ACA4-BEDB16E4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70" y="1642677"/>
            <a:ext cx="1615731" cy="1447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A9A61-3904-4F95-B428-28F6BA9B9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575365"/>
            <a:ext cx="1615731" cy="1471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FA9794-5394-4B6D-83A2-D3BA10EA5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02" y="3744466"/>
            <a:ext cx="1655927" cy="1510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F3267E-F86E-4DC8-94FC-49D67EC0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771" y="3744466"/>
            <a:ext cx="1655927" cy="15106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3CBC05-16F6-449E-900A-4E886B2C8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999" y="3671903"/>
            <a:ext cx="1655927" cy="15216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EC333-B27A-44DC-A71A-83F8612390B1}"/>
              </a:ext>
            </a:extLst>
          </p:cNvPr>
          <p:cNvSpPr/>
          <p:nvPr/>
        </p:nvSpPr>
        <p:spPr>
          <a:xfrm>
            <a:off x="3488553" y="3344356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a)</a:t>
            </a:r>
            <a:endParaRPr lang="en-US" sz="20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D1802-8BE8-47F8-BF69-7E6988E78F36}"/>
              </a:ext>
            </a:extLst>
          </p:cNvPr>
          <p:cNvSpPr/>
          <p:nvPr/>
        </p:nvSpPr>
        <p:spPr>
          <a:xfrm>
            <a:off x="3488553" y="555957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b)</a:t>
            </a:r>
            <a:endParaRPr lang="en-US" sz="20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6FE26-4A21-4B83-9322-A42ADCDA7780}"/>
              </a:ext>
            </a:extLst>
          </p:cNvPr>
          <p:cNvSpPr/>
          <p:nvPr/>
        </p:nvSpPr>
        <p:spPr>
          <a:xfrm>
            <a:off x="1204011" y="5891628"/>
            <a:ext cx="7206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: </a:t>
            </a:r>
            <a:r>
              <a:rPr lang="en-GB" altLang="en-US" sz="2000" dirty="0">
                <a:latin typeface="+mj-lt"/>
              </a:rPr>
              <a:t>Histogram comparison of papaya fresh a) fruit b) leaf.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953043"/>
      </p:ext>
    </p:extLst>
  </p:cSld>
  <p:clrMapOvr>
    <a:masterClrMapping/>
  </p:clrMapOvr>
  <p:transition advTm="9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18904630-9768-42FA-B142-410EB7A52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6613"/>
          </a:xfrm>
        </p:spPr>
        <p:txBody>
          <a:bodyPr/>
          <a:lstStyle/>
          <a:p>
            <a:r>
              <a:rPr lang="en-US" altLang="en-US" sz="2800" dirty="0"/>
              <a:t>Appendix – </a:t>
            </a:r>
            <a:r>
              <a:rPr lang="en-GB" altLang="en-US" sz="2800" dirty="0"/>
              <a:t>Histogram Comparison </a:t>
            </a:r>
            <a:endParaRPr lang="en-US" altLang="en-US" sz="2800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6784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2400" dirty="0"/>
              <a:t>For papaya fruit anthracnose histogram, the </a:t>
            </a:r>
            <a:r>
              <a:rPr lang="en-GB" altLang="en-US" sz="2400" dirty="0" err="1"/>
              <a:t>color</a:t>
            </a:r>
            <a:r>
              <a:rPr lang="en-GB" altLang="en-US" sz="2400" dirty="0"/>
              <a:t> brown was taken into consideration.</a:t>
            </a:r>
          </a:p>
          <a:p>
            <a:pPr marL="0" indent="0">
              <a:buNone/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2400" dirty="0"/>
          </a:p>
          <a:p>
            <a:pPr marL="0" indent="0">
              <a:buNone/>
              <a:defRPr/>
            </a:pPr>
            <a:r>
              <a:rPr lang="en-US" altLang="en-US" sz="1900" dirty="0"/>
              <a:t> </a:t>
            </a:r>
            <a:r>
              <a:rPr lang="en-US" altLang="en-US" sz="1800" dirty="0"/>
              <a:t>Histogram</a:t>
            </a:r>
            <a:r>
              <a:rPr lang="en-GB" sz="1800" dirty="0"/>
              <a:t> of Grayscale    </a:t>
            </a:r>
            <a:r>
              <a:rPr lang="en-US" altLang="en-US" sz="1800" dirty="0"/>
              <a:t>Histogram</a:t>
            </a:r>
            <a:r>
              <a:rPr lang="en-GB" sz="1800" dirty="0"/>
              <a:t> of </a:t>
            </a:r>
            <a:r>
              <a:rPr lang="en-US" sz="1800" dirty="0"/>
              <a:t>Histogram Equalization (Global)</a:t>
            </a:r>
            <a:r>
              <a:rPr lang="en-GB" altLang="en-US" sz="1800" dirty="0"/>
              <a:t>   Histogram of </a:t>
            </a:r>
            <a:r>
              <a:rPr lang="en-US" altLang="en-US" sz="1800" dirty="0"/>
              <a:t>CLAHE </a:t>
            </a:r>
            <a:r>
              <a:rPr lang="en-US" altLang="en-US" sz="1800" b="1" dirty="0"/>
              <a:t>	                                                                                 	                                                                               	                                                   				</a:t>
            </a:r>
          </a:p>
          <a:p>
            <a:pPr marL="0" indent="0">
              <a:buNone/>
              <a:defRPr/>
            </a:pPr>
            <a:r>
              <a:rPr lang="en-US" altLang="en-US" sz="1800" b="1" dirty="0"/>
              <a:t>                      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6A381-7457-4B45-9091-43E186D0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677" y="2645143"/>
            <a:ext cx="2423068" cy="2217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60F95-DCAF-4AEF-ADF7-D0B9C8C9B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5144"/>
            <a:ext cx="2423067" cy="221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728981-3CBF-4254-9B8D-CB87DDBE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45" y="2645143"/>
            <a:ext cx="2462532" cy="2217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DD075-5103-4309-B196-E7C4D92A25D6}"/>
              </a:ext>
            </a:extLst>
          </p:cNvPr>
          <p:cNvSpPr/>
          <p:nvPr/>
        </p:nvSpPr>
        <p:spPr>
          <a:xfrm>
            <a:off x="1467397" y="5882400"/>
            <a:ext cx="7206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12: </a:t>
            </a:r>
            <a:r>
              <a:rPr lang="en-GB" altLang="en-US" sz="2000" dirty="0">
                <a:latin typeface="+mj-lt"/>
              </a:rPr>
              <a:t>Histogram comparison of fruit anthracnose. 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249515"/>
      </p:ext>
    </p:extLst>
  </p:cSld>
  <p:clrMapOvr>
    <a:masterClrMapping/>
  </p:clrMapOvr>
  <p:transition advTm="9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18904630-9768-42FA-B142-410EB7A52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Appendix – </a:t>
            </a:r>
            <a:r>
              <a:rPr lang="en-GB" altLang="en-US" sz="2800" dirty="0"/>
              <a:t>Histogram Comparison </a:t>
            </a:r>
            <a:endParaRPr lang="en-US" altLang="en-US" sz="2800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6784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GB" altLang="en-US" sz="2400" dirty="0"/>
              <a:t>For papaya leaf curl image samples the </a:t>
            </a:r>
            <a:r>
              <a:rPr lang="en-GB" altLang="en-US" sz="2400" dirty="0" err="1"/>
              <a:t>color</a:t>
            </a:r>
            <a:r>
              <a:rPr lang="en-GB" altLang="en-US" sz="2400" dirty="0"/>
              <a:t> blue is used.</a:t>
            </a: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2400" dirty="0"/>
          </a:p>
          <a:p>
            <a:pPr marL="0" indent="0">
              <a:buNone/>
              <a:defRPr/>
            </a:pPr>
            <a:r>
              <a:rPr lang="en-US" altLang="en-US" sz="1900" dirty="0"/>
              <a:t> </a:t>
            </a:r>
            <a:r>
              <a:rPr lang="en-US" altLang="en-US" sz="1800" dirty="0"/>
              <a:t>Histogram</a:t>
            </a:r>
            <a:r>
              <a:rPr lang="en-GB" sz="1800" dirty="0"/>
              <a:t> of Grayscale    </a:t>
            </a:r>
            <a:r>
              <a:rPr lang="en-US" altLang="en-US" sz="1800" dirty="0"/>
              <a:t>Histogram</a:t>
            </a:r>
            <a:r>
              <a:rPr lang="en-GB" sz="1800" dirty="0"/>
              <a:t> of </a:t>
            </a:r>
            <a:r>
              <a:rPr lang="en-US" sz="1800" dirty="0"/>
              <a:t>Histogram Equalization (Global)</a:t>
            </a:r>
            <a:r>
              <a:rPr lang="en-GB" altLang="en-US" sz="1800" dirty="0"/>
              <a:t>   Histogram of </a:t>
            </a:r>
            <a:r>
              <a:rPr lang="en-US" altLang="en-US" sz="1800" dirty="0"/>
              <a:t>CLAHE </a:t>
            </a:r>
            <a:r>
              <a:rPr lang="en-US" altLang="en-US" sz="1800" b="1" dirty="0"/>
              <a:t>	                                                                                 	                                                                               	                                                   				</a:t>
            </a:r>
          </a:p>
          <a:p>
            <a:pPr marL="0" indent="0">
              <a:buNone/>
              <a:defRPr/>
            </a:pPr>
            <a:r>
              <a:rPr lang="en-US" altLang="en-US" sz="1800" b="1" dirty="0"/>
              <a:t>                      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5DD075-5103-4309-B196-E7C4D92A25D6}"/>
              </a:ext>
            </a:extLst>
          </p:cNvPr>
          <p:cNvSpPr/>
          <p:nvPr/>
        </p:nvSpPr>
        <p:spPr>
          <a:xfrm>
            <a:off x="1467397" y="5882400"/>
            <a:ext cx="7206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: </a:t>
            </a:r>
            <a:r>
              <a:rPr lang="en-GB" altLang="en-US" sz="2000" dirty="0">
                <a:latin typeface="+mj-lt"/>
              </a:rPr>
              <a:t>Histogram comparison of papaya leaf curl. </a:t>
            </a:r>
            <a:endParaRPr lang="en-US" sz="2000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74D21-27F3-4DDA-9596-7A5A23E9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6" y="2392577"/>
            <a:ext cx="2265514" cy="2072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8704E7-C054-434A-BACC-ED817C72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77" y="2392577"/>
            <a:ext cx="2265514" cy="2072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0B5CAD-C08B-42B1-96FE-7C7803E3E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017" y="2389599"/>
            <a:ext cx="2288357" cy="2087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8769341"/>
      </p:ext>
    </p:extLst>
  </p:cSld>
  <p:clrMapOvr>
    <a:masterClrMapping/>
  </p:clrMapOvr>
  <p:transition advTm="4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18904630-9768-42FA-B142-410EB7A52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Appendix – </a:t>
            </a:r>
            <a:r>
              <a:rPr lang="en-GB" altLang="en-US" sz="2800" dirty="0"/>
              <a:t>Histogram Comparison </a:t>
            </a:r>
            <a:endParaRPr lang="en-US" altLang="en-US" sz="2800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14400"/>
            <a:ext cx="8642350" cy="5678488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GB" altLang="en-US" dirty="0"/>
              <a:t>To show the histograms of papaya ringspot  fruit and leaf image samples the </a:t>
            </a:r>
            <a:r>
              <a:rPr lang="en-GB" altLang="en-US" dirty="0" err="1"/>
              <a:t>color</a:t>
            </a:r>
            <a:r>
              <a:rPr lang="en-GB" altLang="en-US" dirty="0"/>
              <a:t> red was used.</a:t>
            </a:r>
          </a:p>
          <a:p>
            <a:pPr marL="0" indent="0">
              <a:buNone/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en-GB" sz="1800" dirty="0"/>
              <a:t>       </a:t>
            </a:r>
            <a:r>
              <a:rPr lang="en-US" altLang="en-US" sz="1800" dirty="0"/>
              <a:t>Histogram</a:t>
            </a:r>
            <a:r>
              <a:rPr lang="en-GB" sz="1800" dirty="0"/>
              <a:t> of Grayscale     </a:t>
            </a:r>
            <a:r>
              <a:rPr lang="en-GB" altLang="en-US" sz="1800" dirty="0"/>
              <a:t>Histogram of Histogram Equalization (Global)        Histogram of </a:t>
            </a:r>
            <a:r>
              <a:rPr lang="en-US" altLang="en-US" sz="1800" dirty="0"/>
              <a:t>CLAHE</a:t>
            </a:r>
            <a:endParaRPr lang="en-GB" sz="1800" dirty="0"/>
          </a:p>
          <a:p>
            <a:pPr marL="0" indent="0">
              <a:buNone/>
              <a:defRPr/>
            </a:pPr>
            <a:r>
              <a:rPr lang="en-GB" sz="1800" dirty="0"/>
              <a:t>                                         </a:t>
            </a:r>
          </a:p>
          <a:p>
            <a:pPr marL="0" indent="0">
              <a:buNone/>
              <a:defRPr/>
            </a:pPr>
            <a:r>
              <a:rPr lang="en-GB" sz="1800" dirty="0"/>
              <a:t>                                          </a:t>
            </a: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600" dirty="0"/>
              <a:t>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6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2400" dirty="0"/>
          </a:p>
          <a:p>
            <a:pPr marL="0" indent="0">
              <a:buNone/>
              <a:defRPr/>
            </a:pPr>
            <a:r>
              <a:rPr lang="en-GB" altLang="en-US" sz="1800" dirty="0"/>
              <a:t>         Histogram of Grayscale      Histogram of Histogram Equalization (Global)      Histogram of CLAHE </a:t>
            </a:r>
            <a:r>
              <a:rPr lang="en-US" altLang="en-US" sz="1800" b="1" dirty="0"/>
              <a:t>	                                                                                 	                                                             	</a:t>
            </a:r>
          </a:p>
          <a:p>
            <a:pPr marL="0" indent="0">
              <a:buNone/>
              <a:defRPr/>
            </a:pPr>
            <a:r>
              <a:rPr lang="en-US" altLang="en-US" sz="1800" b="1" dirty="0"/>
              <a:t>                                      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7F988-2D45-42E0-BA45-F04274A4F766}"/>
              </a:ext>
            </a:extLst>
          </p:cNvPr>
          <p:cNvSpPr/>
          <p:nvPr/>
        </p:nvSpPr>
        <p:spPr>
          <a:xfrm>
            <a:off x="914400" y="5891628"/>
            <a:ext cx="8153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: </a:t>
            </a:r>
            <a:r>
              <a:rPr lang="en-GB" altLang="en-US" sz="2000" dirty="0">
                <a:latin typeface="+mj-lt"/>
              </a:rPr>
              <a:t>Histogram comparison of papaya ringspot a) fruit b) leaf.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1E2031-07AA-4C63-A40A-1EDB63AD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52" y="1614607"/>
            <a:ext cx="1741515" cy="1600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007BBF-6291-41F6-A057-617C6FA6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85" y="1614607"/>
            <a:ext cx="1741516" cy="1600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007594-DE82-4756-992C-33743FEE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807" y="1567439"/>
            <a:ext cx="1854171" cy="1648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07CF45-F1C7-43ED-BF0A-5534F776A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78" y="3816355"/>
            <a:ext cx="1776969" cy="16003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A2A1E9-7E9C-4FA0-8090-B2DB08E21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932" y="3818783"/>
            <a:ext cx="1776969" cy="16003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8EE98F-0D34-4309-A3FB-B664089AD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186" y="3807400"/>
            <a:ext cx="1789792" cy="16092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9A9161-3239-4018-93D4-0144EEC18AA1}"/>
              </a:ext>
            </a:extLst>
          </p:cNvPr>
          <p:cNvSpPr/>
          <p:nvPr/>
        </p:nvSpPr>
        <p:spPr>
          <a:xfrm>
            <a:off x="3489251" y="3363388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a)</a:t>
            </a:r>
            <a:endParaRPr lang="en-US" sz="20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48F6C7-F3A8-4FA3-831E-1B90FC3EA729}"/>
              </a:ext>
            </a:extLst>
          </p:cNvPr>
          <p:cNvSpPr/>
          <p:nvPr/>
        </p:nvSpPr>
        <p:spPr>
          <a:xfrm>
            <a:off x="3467099" y="565268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b)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3362534"/>
      </p:ext>
    </p:extLst>
  </p:cSld>
  <p:clrMapOvr>
    <a:masterClrMapping/>
  </p:clrMapOvr>
  <p:transition advTm="2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D115EA54-DE46-4888-80E1-CA8CF78EC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Applications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E8A177A9-E702-47C7-B278-AD52AA8D50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90600"/>
            <a:ext cx="8642350" cy="53340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Assisting farmers with precise diseases detection.</a:t>
            </a:r>
          </a:p>
          <a:p>
            <a:pPr eaLnBrk="1" hangingPunct="1"/>
            <a:r>
              <a:rPr lang="en-US" altLang="en-US" sz="2400" dirty="0"/>
              <a:t>Identifying disease at early stage.</a:t>
            </a:r>
          </a:p>
          <a:p>
            <a:pPr eaLnBrk="1" hangingPunct="1"/>
            <a:r>
              <a:rPr lang="en-GB" altLang="en-US" sz="2400" dirty="0"/>
              <a:t>Controlling massive losses and e</a:t>
            </a:r>
            <a:r>
              <a:rPr lang="en-US" altLang="en-US" sz="2400" dirty="0" err="1"/>
              <a:t>nsuring</a:t>
            </a:r>
            <a:r>
              <a:rPr lang="en-US" altLang="en-US" sz="2400" dirty="0"/>
              <a:t> quality of product.</a:t>
            </a:r>
          </a:p>
          <a:p>
            <a:pPr eaLnBrk="1" hangingPunct="1"/>
            <a:endParaRPr lang="en-GB" altLang="en-US" sz="2400" dirty="0"/>
          </a:p>
          <a:p>
            <a:pPr eaLnBrk="1" hangingPunct="1"/>
            <a:endParaRPr lang="en-GB" altLang="en-US" sz="2400" dirty="0"/>
          </a:p>
          <a:p>
            <a:pPr eaLnBrk="1" hangingPunct="1"/>
            <a:endParaRPr lang="en-GB" altLang="en-US" sz="2400" dirty="0"/>
          </a:p>
          <a:p>
            <a:pPr eaLnBrk="1" hangingPunct="1"/>
            <a:endParaRPr lang="en-GB" altLang="en-US" sz="2400" dirty="0"/>
          </a:p>
          <a:p>
            <a:pPr eaLnBrk="1" hangingPunct="1"/>
            <a:endParaRPr lang="en-GB" altLang="en-US" sz="2400" dirty="0"/>
          </a:p>
          <a:p>
            <a:pPr marL="0" indent="0" eaLnBrk="1" hangingPunct="1">
              <a:buNone/>
            </a:pPr>
            <a:endParaRPr lang="en-GB" altLang="en-US" sz="2400" dirty="0"/>
          </a:p>
          <a:p>
            <a:pPr marL="0" indent="0" eaLnBrk="1" hangingPunct="1">
              <a:buNone/>
            </a:pPr>
            <a:r>
              <a:rPr lang="en-GB" altLang="en-US" sz="2400" dirty="0"/>
              <a:t>	</a:t>
            </a:r>
            <a:endParaRPr lang="en-US" altLang="en-US" sz="2400" dirty="0"/>
          </a:p>
        </p:txBody>
      </p:sp>
      <p:sp>
        <p:nvSpPr>
          <p:cNvPr id="9220" name="TextBox 3">
            <a:extLst>
              <a:ext uri="{FF2B5EF4-FFF2-40B4-BE49-F238E27FC236}">
                <a16:creationId xmlns:a16="http://schemas.microsoft.com/office/drawing/2014/main" id="{29DAD785-851E-4D73-9223-073C6116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9906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q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SzPct val="50000"/>
              <a:buFont typeface="Courier New" panose="02070309020205020404" pitchFamily="49" charset="0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SzPct val="55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7C6E97-964C-46F4-BF04-F02DB9848604}"/>
              </a:ext>
            </a:extLst>
          </p:cNvPr>
          <p:cNvSpPr/>
          <p:nvPr/>
        </p:nvSpPr>
        <p:spPr>
          <a:xfrm>
            <a:off x="1752600" y="5791200"/>
            <a:ext cx="6063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               Figure 3: </a:t>
            </a:r>
            <a:r>
              <a:rPr lang="en-GB" altLang="en-US" sz="2000" dirty="0">
                <a:latin typeface="+mj-lt"/>
              </a:rPr>
              <a:t>Identifying infected plant.</a:t>
            </a:r>
            <a:endParaRPr lang="en-US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D779C-1A1E-4730-B67E-84E40C1F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01" y="3049905"/>
            <a:ext cx="3684998" cy="2432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2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18904630-9768-42FA-B142-410EB7A52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Appendix – </a:t>
            </a:r>
            <a:r>
              <a:rPr lang="en-GB" altLang="en-US" sz="2800" dirty="0"/>
              <a:t>Histogram Comparison </a:t>
            </a:r>
            <a:endParaRPr lang="en-US" altLang="en-US" sz="2800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88108A9-4514-46B6-B564-5D9D58A83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914400"/>
            <a:ext cx="8642350" cy="5678488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GB" altLang="en-US" dirty="0"/>
              <a:t>To show the histograms of papaya powdery mildew fruit and leaf image samples the </a:t>
            </a:r>
            <a:r>
              <a:rPr lang="en-GB" altLang="en-US" dirty="0" err="1"/>
              <a:t>color</a:t>
            </a:r>
            <a:r>
              <a:rPr lang="en-GB" altLang="en-US" dirty="0"/>
              <a:t> teal was used.</a:t>
            </a:r>
          </a:p>
          <a:p>
            <a:pPr marL="0" indent="0">
              <a:buNone/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en-GB" sz="1800" dirty="0"/>
              <a:t>       </a:t>
            </a:r>
            <a:r>
              <a:rPr lang="en-US" altLang="en-US" sz="1800" dirty="0"/>
              <a:t>Histogram</a:t>
            </a:r>
            <a:r>
              <a:rPr lang="en-GB" sz="1800" dirty="0"/>
              <a:t> of Grayscale     </a:t>
            </a:r>
            <a:r>
              <a:rPr lang="en-GB" altLang="en-US" sz="1800" dirty="0"/>
              <a:t>Histogram of Histogram Equalization (Global)        Histogram of </a:t>
            </a:r>
            <a:r>
              <a:rPr lang="en-US" altLang="en-US" sz="1800" dirty="0"/>
              <a:t>CLAHE</a:t>
            </a:r>
            <a:endParaRPr lang="en-GB" sz="1800" dirty="0"/>
          </a:p>
          <a:p>
            <a:pPr marL="0" indent="0">
              <a:buNone/>
              <a:defRPr/>
            </a:pPr>
            <a:r>
              <a:rPr lang="en-GB" sz="1800" dirty="0"/>
              <a:t>                                         </a:t>
            </a:r>
          </a:p>
          <a:p>
            <a:pPr marL="0" indent="0">
              <a:buNone/>
              <a:defRPr/>
            </a:pPr>
            <a:r>
              <a:rPr lang="en-GB" sz="1800" dirty="0"/>
              <a:t>                                          </a:t>
            </a: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1600" dirty="0"/>
              <a:t>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16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sz="2400" dirty="0"/>
          </a:p>
          <a:p>
            <a:pPr marL="0" indent="0">
              <a:buNone/>
              <a:defRPr/>
            </a:pPr>
            <a:r>
              <a:rPr lang="en-GB" altLang="en-US" sz="1800" dirty="0"/>
              <a:t>         Histogram of Grayscale      Histogram of Histogram Equalization (Global)      Histogram of CLAHE </a:t>
            </a:r>
            <a:r>
              <a:rPr lang="en-US" altLang="en-US" sz="1800" b="1" dirty="0"/>
              <a:t>	                                                                                 	                                                             	</a:t>
            </a:r>
          </a:p>
          <a:p>
            <a:pPr marL="0" indent="0">
              <a:buNone/>
              <a:defRPr/>
            </a:pPr>
            <a:r>
              <a:rPr lang="en-US" altLang="en-US" sz="1800" b="1" dirty="0"/>
              <a:t>                                      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A9239-C8E2-46E8-B80B-69C55F098965}"/>
              </a:ext>
            </a:extLst>
          </p:cNvPr>
          <p:cNvSpPr/>
          <p:nvPr/>
        </p:nvSpPr>
        <p:spPr>
          <a:xfrm>
            <a:off x="596589" y="5891140"/>
            <a:ext cx="845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Figure 16: </a:t>
            </a:r>
            <a:r>
              <a:rPr lang="en-GB" altLang="en-US" sz="2000" dirty="0">
                <a:latin typeface="+mj-lt"/>
              </a:rPr>
              <a:t>Histogram comparison of papaya powdery mildew  a) fruit b) leaf.</a:t>
            </a:r>
            <a:endParaRPr lang="en-US" sz="20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1DA703-5BF4-4BC0-96D4-9D69B9D0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836" y="1667831"/>
            <a:ext cx="1720328" cy="15392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098E5D-54F9-433F-950A-79FBF37A6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54" y="1700566"/>
            <a:ext cx="1718903" cy="1537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35A236-64E4-4613-B137-DA9FD767B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666658"/>
            <a:ext cx="1720329" cy="1574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6A6BEC-04D1-476A-BC07-480C44456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883593"/>
            <a:ext cx="1821972" cy="164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85F521-36AE-4B7F-BADB-09F79D05B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891592"/>
            <a:ext cx="1728495" cy="15631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1458DA-BF7E-49B5-8BA1-A5C0ED2AC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293" y="3880971"/>
            <a:ext cx="1720329" cy="15630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EE3A0A4-0F30-4E82-A8BB-B6425FDE23CF}"/>
              </a:ext>
            </a:extLst>
          </p:cNvPr>
          <p:cNvSpPr/>
          <p:nvPr/>
        </p:nvSpPr>
        <p:spPr>
          <a:xfrm>
            <a:off x="3467099" y="342900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a)</a:t>
            </a:r>
            <a:endParaRPr lang="en-US" sz="20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6B960-7AF0-4712-865D-63DA6648F9B2}"/>
              </a:ext>
            </a:extLst>
          </p:cNvPr>
          <p:cNvSpPr/>
          <p:nvPr/>
        </p:nvSpPr>
        <p:spPr>
          <a:xfrm>
            <a:off x="3467099" y="565268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latin typeface="+mj-lt"/>
              </a:rPr>
              <a:t>               b)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336255"/>
      </p:ext>
    </p:extLst>
  </p:cSld>
  <p:clrMapOvr>
    <a:masterClrMapping/>
  </p:clrMapOvr>
  <p:transition advTm="64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88025"/>
              </p:ext>
            </p:extLst>
          </p:nvPr>
        </p:nvGraphicFramePr>
        <p:xfrm>
          <a:off x="476251" y="3770395"/>
          <a:ext cx="8191498" cy="2507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53">
                  <a:extLst>
                    <a:ext uri="{9D8B030D-6E8A-4147-A177-3AD203B41FA5}">
                      <a16:colId xmlns:a16="http://schemas.microsoft.com/office/drawing/2014/main" val="2685639214"/>
                    </a:ext>
                  </a:extLst>
                </a:gridCol>
                <a:gridCol w="3567910">
                  <a:extLst>
                    <a:ext uri="{9D8B030D-6E8A-4147-A177-3AD203B41FA5}">
                      <a16:colId xmlns:a16="http://schemas.microsoft.com/office/drawing/2014/main" val="551826913"/>
                    </a:ext>
                  </a:extLst>
                </a:gridCol>
                <a:gridCol w="3332135">
                  <a:extLst>
                    <a:ext uri="{9D8B030D-6E8A-4147-A177-3AD203B41FA5}">
                      <a16:colId xmlns:a16="http://schemas.microsoft.com/office/drawing/2014/main" val="4249515844"/>
                    </a:ext>
                  </a:extLst>
                </a:gridCol>
              </a:tblGrid>
              <a:tr h="364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663570"/>
                  </a:ext>
                </a:extLst>
              </a:tr>
              <a:tr h="1547309">
                <a:tc>
                  <a:txBody>
                    <a:bodyPr/>
                    <a:lstStyle/>
                    <a:p>
                      <a:pPr marR="0" lvl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it-IT" altLang="en-US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M. A. Islam et al. [2]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altLang="en-US" sz="1800" kern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Proposed a method  where they used </a:t>
                      </a:r>
                      <a:r>
                        <a:rPr kumimoji="1" lang="en-GB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K- means clustering for segmentation.</a:t>
                      </a:r>
                    </a:p>
                    <a:p>
                      <a:pPr marL="742950" marR="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GB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Random forest classifier for classification.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GB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Papaya fruit diseases were detected only.</a:t>
                      </a: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GB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 papaya leaf diseases were included.</a:t>
                      </a:r>
                    </a:p>
                    <a:p>
                      <a:pPr algn="just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196786"/>
                  </a:ext>
                </a:extLst>
              </a:tr>
              <a:tr h="591911">
                <a:tc gridSpan="3">
                  <a:txBody>
                    <a:bodyPr/>
                    <a:lstStyle/>
                    <a:p>
                      <a:pPr lvl="0" algn="just">
                        <a:spcBef>
                          <a:spcPct val="20000"/>
                        </a:spcBef>
                        <a:buClr>
                          <a:srgbClr val="3333CC"/>
                        </a:buClr>
                        <a:buSzPct val="60000"/>
                        <a:defRPr/>
                      </a:pPr>
                      <a:r>
                        <a:rPr kumimoji="1" lang="en-US" altLang="en-US" sz="1100" kern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[2] M. A. Islam, M. S. Islam, M. S. </a:t>
                      </a:r>
                      <a:r>
                        <a:rPr kumimoji="1" lang="en-US" altLang="en-US" sz="1100" kern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Hossen</a:t>
                      </a:r>
                      <a:r>
                        <a:rPr kumimoji="1" lang="en-US" altLang="en-US" sz="1100" kern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M. U. </a:t>
                      </a:r>
                      <a:r>
                        <a:rPr kumimoji="1" lang="en-US" altLang="en-US" sz="1100" kern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Emon</a:t>
                      </a:r>
                      <a:r>
                        <a:rPr kumimoji="1" lang="en-US" altLang="en-US" sz="1100" kern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M. S. Keya and A. Habib, "Machine Learning based Image Classification of Papaya Disease Recognition," 2020 4th International Conference on Electronics, Communication and Aerospace Technology (ICECA), Coimbatore, India, 2020, pp. 1353-1360, </a:t>
                      </a:r>
                      <a:r>
                        <a:rPr kumimoji="1" lang="en-US" altLang="en-US" sz="1100" kern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doi</a:t>
                      </a:r>
                      <a:r>
                        <a:rPr kumimoji="1" lang="en-US" altLang="en-US" sz="1100" kern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: 10.1109/ICECA49313.2020.9297570.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1197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216788"/>
              </p:ext>
            </p:extLst>
          </p:nvPr>
        </p:nvGraphicFramePr>
        <p:xfrm>
          <a:off x="476250" y="990600"/>
          <a:ext cx="8191499" cy="272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53">
                  <a:extLst>
                    <a:ext uri="{9D8B030D-6E8A-4147-A177-3AD203B41FA5}">
                      <a16:colId xmlns:a16="http://schemas.microsoft.com/office/drawing/2014/main" val="2685639214"/>
                    </a:ext>
                  </a:extLst>
                </a:gridCol>
                <a:gridCol w="3567911">
                  <a:extLst>
                    <a:ext uri="{9D8B030D-6E8A-4147-A177-3AD203B41FA5}">
                      <a16:colId xmlns:a16="http://schemas.microsoft.com/office/drawing/2014/main" val="551826913"/>
                    </a:ext>
                  </a:extLst>
                </a:gridCol>
                <a:gridCol w="3332135">
                  <a:extLst>
                    <a:ext uri="{9D8B030D-6E8A-4147-A177-3AD203B41FA5}">
                      <a16:colId xmlns:a16="http://schemas.microsoft.com/office/drawing/2014/main" val="4249515844"/>
                    </a:ext>
                  </a:extLst>
                </a:gridCol>
              </a:tblGrid>
              <a:tr h="3369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663570"/>
                  </a:ext>
                </a:extLst>
              </a:tr>
              <a:tr h="1622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a-DK" altLang="en-US" sz="1800" b="1" kern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R. K. Veeraballiet al. [1]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just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buChar char="v"/>
                        <a:defRPr/>
                      </a:pPr>
                      <a:r>
                        <a:rPr kumimoji="1" lang="en-GB" altLang="en-US" sz="1800" kern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Applied CNN with resnet50 architecture in their method.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just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buChar char="v"/>
                        <a:defRPr/>
                      </a:pPr>
                      <a:r>
                        <a:rPr kumimoji="1" lang="en-GB" altLang="en-US" sz="1800" kern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Only two leaf diseases, papaya mosaic and leaf curl were detected.</a:t>
                      </a:r>
                    </a:p>
                    <a:p>
                      <a:pPr marL="742950" lvl="1" indent="-285750" algn="just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buChar char="v"/>
                        <a:defRPr/>
                      </a:pPr>
                      <a:r>
                        <a:rPr kumimoji="1" lang="en-GB" altLang="en-US" sz="1800" kern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fruit diseases were added.</a:t>
                      </a:r>
                    </a:p>
                    <a:p>
                      <a:pPr algn="just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196786"/>
                  </a:ext>
                </a:extLst>
              </a:tr>
              <a:tr h="547535">
                <a:tc gridSpan="3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[1] R. K. </a:t>
                      </a:r>
                      <a:r>
                        <a:rPr lang="en-US" altLang="en-US" sz="1100" dirty="0" err="1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Veeraballi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, M. S. </a:t>
                      </a:r>
                      <a:r>
                        <a:rPr lang="en-US" altLang="en-US" sz="1100" dirty="0" err="1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Nagugari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, C. S. R. </a:t>
                      </a:r>
                      <a:r>
                        <a:rPr lang="en-US" altLang="en-US" sz="1100" dirty="0" err="1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Annavarapu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, and E. V. </a:t>
                      </a:r>
                      <a:r>
                        <a:rPr lang="en-US" altLang="en-US" sz="1100" dirty="0" err="1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Gownipuram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, “Deep Learning Based Approach for Classification and Detection of Papaya Leaf Diseases,” Advances in Intelligent Systems and Computing Intelligent Systems Design and Applications, pp. 291–302, Dec.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1197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48429117"/>
      </p:ext>
    </p:extLst>
  </p:cSld>
  <p:clrMapOvr>
    <a:masterClrMapping/>
  </p:clrMapOvr>
  <p:transition advTm="7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</a:t>
            </a:r>
            <a:r>
              <a:rPr lang="en-US" altLang="en-US" dirty="0" err="1"/>
              <a:t>verall</a:t>
            </a:r>
            <a:r>
              <a:rPr lang="en-US" altLang="en-US" dirty="0"/>
              <a:t>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5758" y="5472845"/>
            <a:ext cx="1714319" cy="598429"/>
          </a:xfrm>
        </p:spPr>
        <p:txBody>
          <a:bodyPr>
            <a:normAutofit lnSpcReduction="10000"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sz="1600" dirty="0"/>
              <a:t>Different camera </a:t>
            </a:r>
          </a:p>
          <a:p>
            <a:pPr marL="0" indent="0" algn="ctr">
              <a:buClr>
                <a:schemeClr val="tx1"/>
              </a:buClr>
              <a:buNone/>
            </a:pPr>
            <a:r>
              <a:rPr lang="en-US" sz="1600" dirty="0"/>
              <a:t>orientation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66800" y="2829010"/>
            <a:ext cx="2619370" cy="432839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1600" kern="0" dirty="0"/>
              <a:t>Dataset Collection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32612" y="5468176"/>
            <a:ext cx="2209800" cy="45959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1600" kern="0" dirty="0"/>
              <a:t>Low resolution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209096" y="5468176"/>
            <a:ext cx="3325882" cy="25673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1600" kern="0" dirty="0"/>
              <a:t>Obscurity in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771DA-C439-4D29-AC4D-9880CA547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148" y="1463231"/>
            <a:ext cx="1947373" cy="1090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C50956-41A1-468B-9552-BAFA840E7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9" y="4188553"/>
            <a:ext cx="1943956" cy="12182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5A0D44-2F1A-4A4F-9A7B-9D369AD17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002" y="4054434"/>
            <a:ext cx="1391830" cy="13782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01193B-F500-465A-9344-B0611B436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57145"/>
            <a:ext cx="1714319" cy="1272973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DC2803B-A457-407A-8DFE-A79C598138B6}"/>
              </a:ext>
            </a:extLst>
          </p:cNvPr>
          <p:cNvSpPr txBox="1">
            <a:spLocks/>
          </p:cNvSpPr>
          <p:nvPr/>
        </p:nvSpPr>
        <p:spPr>
          <a:xfrm>
            <a:off x="4191000" y="2764664"/>
            <a:ext cx="3657600" cy="38598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GB" sz="1600" kern="0" dirty="0"/>
              <a:t>Object staying static for a several seconds might merge with the background.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3A941E-BD1E-49F0-8BE7-1335CF8E5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81" y="4139967"/>
            <a:ext cx="1209675" cy="1266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5605276"/>
      </p:ext>
    </p:extLst>
  </p:cSld>
  <p:clrMapOvr>
    <a:masterClrMapping/>
  </p:clrMapOvr>
  <p:transition advTm="12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D2FD3FD2-A8AC-42B8-906A-B6A817F0C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9019"/>
            <a:ext cx="9144000" cy="836613"/>
          </a:xfrm>
        </p:spPr>
        <p:txBody>
          <a:bodyPr/>
          <a:lstStyle/>
          <a:p>
            <a:r>
              <a:rPr lang="en-GB" dirty="0"/>
              <a:t>The Proposed Framework</a:t>
            </a:r>
            <a:endParaRPr lang="en-GB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8AB247-49DE-4D04-921F-CFE089CDC09F}"/>
              </a:ext>
            </a:extLst>
          </p:cNvPr>
          <p:cNvSpPr txBox="1"/>
          <p:nvPr/>
        </p:nvSpPr>
        <p:spPr>
          <a:xfrm>
            <a:off x="960437" y="5799047"/>
            <a:ext cx="72390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000" b="1" dirty="0">
                <a:latin typeface="+mj-lt"/>
              </a:rPr>
              <a:t>Figure 4: </a:t>
            </a:r>
            <a:r>
              <a:rPr lang="en-GB" sz="2000" dirty="0">
                <a:latin typeface="+mj-lt"/>
              </a:rPr>
              <a:t>The proposed framework for papaya diseases recognition.</a:t>
            </a:r>
          </a:p>
        </p:txBody>
      </p:sp>
      <p:grpSp>
        <p:nvGrpSpPr>
          <p:cNvPr id="21" name="Canvas 1">
            <a:extLst>
              <a:ext uri="{FF2B5EF4-FFF2-40B4-BE49-F238E27FC236}">
                <a16:creationId xmlns:a16="http://schemas.microsoft.com/office/drawing/2014/main" id="{15D361FD-3212-4991-A80C-A1AA34727150}"/>
              </a:ext>
            </a:extLst>
          </p:cNvPr>
          <p:cNvGrpSpPr>
            <a:grpSpLocks/>
          </p:cNvGrpSpPr>
          <p:nvPr/>
        </p:nvGrpSpPr>
        <p:grpSpPr bwMode="auto">
          <a:xfrm>
            <a:off x="1702917" y="1325691"/>
            <a:ext cx="6600825" cy="4290939"/>
            <a:chOff x="0" y="-165298"/>
            <a:chExt cx="6641089" cy="6037020"/>
          </a:xfrm>
        </p:grpSpPr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547A5066-D968-4291-9E44-1C15DDE2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864860" cy="568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q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folHlink"/>
                </a:buClr>
                <a:buSzPct val="50000"/>
                <a:buFont typeface="Courier New" panose="02070309020205020404" pitchFamily="49" charset="0"/>
                <a:buChar char="o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algn="just">
                <a:spcBef>
                  <a:spcPct val="20000"/>
                </a:spcBef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algn="just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Ø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Ø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Ø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Ø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Ø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23AB7AB-EA89-414F-AB58-40882F714C08}"/>
                </a:ext>
              </a:extLst>
            </p:cNvPr>
            <p:cNvSpPr/>
            <p:nvPr/>
          </p:nvSpPr>
          <p:spPr>
            <a:xfrm>
              <a:off x="2848576" y="1794114"/>
              <a:ext cx="3526582" cy="1152091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  <a:defRPr/>
              </a:pPr>
              <a:r>
                <a:rPr lang="en-US" sz="1600" dirty="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Image Segmentation</a:t>
              </a:r>
              <a:endParaRPr lang="en-GB" sz="1100" dirty="0">
                <a:ea typeface="Calibri" panose="020F0502020204030204" pitchFamily="34" charset="0"/>
                <a:cs typeface="Vrinda" panose="020B0502040204020203" pitchFamily="34" charset="0"/>
              </a:endParaRPr>
            </a:p>
            <a:p>
              <a:pPr algn="ctr">
                <a:lnSpc>
                  <a:spcPct val="107000"/>
                </a:lnSpc>
                <a:spcAft>
                  <a:spcPts val="0"/>
                </a:spcAft>
                <a:defRPr/>
              </a:pPr>
              <a:r>
                <a:rPr lang="en-US" sz="1600" dirty="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(K-Means)</a:t>
              </a:r>
              <a:endParaRPr lang="en-GB" sz="1100" dirty="0">
                <a:ea typeface="Calibri" panose="020F0502020204030204" pitchFamily="34" charset="0"/>
                <a:cs typeface="Vrinda" panose="020B0502040204020203" pitchFamily="34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 </a:t>
              </a:r>
              <a:endParaRPr lang="en-GB" sz="1100" dirty="0"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CDC34D1-3F6A-4D08-AC55-92773CFEFEFE}"/>
                </a:ext>
              </a:extLst>
            </p:cNvPr>
            <p:cNvSpPr/>
            <p:nvPr/>
          </p:nvSpPr>
          <p:spPr>
            <a:xfrm>
              <a:off x="309962" y="3465538"/>
              <a:ext cx="1868705" cy="1005071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lang="en-US" sz="1600" dirty="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Classification (KNN)</a:t>
              </a: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 </a:t>
              </a:r>
              <a:endParaRPr lang="en-GB" sz="1100" dirty="0"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A30D6C5D-3F29-495D-8D5D-B42BAAA42AEE}"/>
                </a:ext>
              </a:extLst>
            </p:cNvPr>
            <p:cNvSpPr/>
            <p:nvPr/>
          </p:nvSpPr>
          <p:spPr>
            <a:xfrm>
              <a:off x="3983377" y="877741"/>
              <a:ext cx="151732" cy="221116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3AEFB93E-2B6B-4419-9E1A-08590291A9A6}"/>
                </a:ext>
              </a:extLst>
            </p:cNvPr>
            <p:cNvSpPr/>
            <p:nvPr/>
          </p:nvSpPr>
          <p:spPr>
            <a:xfrm>
              <a:off x="4427774" y="1265862"/>
              <a:ext cx="236383" cy="466799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8BC76F7-64DE-40F4-BFFA-512AD2A85A83}"/>
                </a:ext>
              </a:extLst>
            </p:cNvPr>
            <p:cNvSpPr/>
            <p:nvPr/>
          </p:nvSpPr>
          <p:spPr>
            <a:xfrm>
              <a:off x="2895421" y="3465537"/>
              <a:ext cx="3359675" cy="1005071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defRPr/>
              </a:pPr>
              <a:r>
                <a:rPr lang="en-US" dirty="0">
                  <a:latin typeface="Times New Roman" panose="02020603050405020304" pitchFamily="18" charset="0"/>
                  <a:ea typeface="Calibri" panose="020F0502020204030204" pitchFamily="34" charset="0"/>
                </a:rPr>
                <a:t>Feature Extraction</a:t>
              </a:r>
              <a:endParaRPr lang="en-GB" sz="1400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E5B918D-BDE8-46B1-8272-2E03AADAC620}"/>
                </a:ext>
              </a:extLst>
            </p:cNvPr>
            <p:cNvSpPr/>
            <p:nvPr/>
          </p:nvSpPr>
          <p:spPr>
            <a:xfrm>
              <a:off x="309961" y="-125095"/>
              <a:ext cx="1604959" cy="122395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lang="en-US" sz="1600" dirty="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Papaya Image</a:t>
              </a:r>
              <a:endParaRPr lang="en-GB" sz="1100" dirty="0"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A5459DA-3235-4ED9-AD7C-2BF221946088}"/>
                </a:ext>
              </a:extLst>
            </p:cNvPr>
            <p:cNvSpPr/>
            <p:nvPr/>
          </p:nvSpPr>
          <p:spPr>
            <a:xfrm>
              <a:off x="2654520" y="-165298"/>
              <a:ext cx="3986569" cy="14160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lang="en-US" sz="1600" dirty="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Preprocessing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lang="en-US" sz="1600" dirty="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(Resizing, RGB to Grayscale, Enhancement)</a:t>
              </a:r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BBAF3CD9-836E-4212-9B59-B6004860DDC9}"/>
                </a:ext>
              </a:extLst>
            </p:cNvPr>
            <p:cNvSpPr/>
            <p:nvPr/>
          </p:nvSpPr>
          <p:spPr>
            <a:xfrm>
              <a:off x="4427774" y="2972196"/>
              <a:ext cx="236383" cy="482434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D0DC0850-E518-4016-A461-A7E62461439A}"/>
                </a:ext>
              </a:extLst>
            </p:cNvPr>
            <p:cNvSpPr/>
            <p:nvPr/>
          </p:nvSpPr>
          <p:spPr>
            <a:xfrm>
              <a:off x="2202121" y="3776209"/>
              <a:ext cx="690379" cy="303755"/>
            </a:xfrm>
            <a:prstGeom prst="lef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5D5AC06B-8D7E-4662-9AD7-FD8FB0D064D6}"/>
                </a:ext>
              </a:extLst>
            </p:cNvPr>
            <p:cNvSpPr/>
            <p:nvPr/>
          </p:nvSpPr>
          <p:spPr>
            <a:xfrm>
              <a:off x="1943161" y="364248"/>
              <a:ext cx="690379" cy="303755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DB6769C-B29C-4458-A8FE-CDFBEFC6E7B9}"/>
                </a:ext>
              </a:extLst>
            </p:cNvPr>
            <p:cNvSpPr/>
            <p:nvPr/>
          </p:nvSpPr>
          <p:spPr>
            <a:xfrm>
              <a:off x="309961" y="5009595"/>
              <a:ext cx="1868706" cy="86212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defRPr/>
              </a:pPr>
              <a:r>
                <a:rPr lang="en-US" sz="160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Diseases Class </a:t>
              </a:r>
              <a:r>
                <a:rPr lang="en-US" sz="120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 </a:t>
              </a:r>
              <a:endParaRPr lang="en-GB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BE9E4CE6-EB17-41CF-B303-1049FFA404D3}"/>
                </a:ext>
              </a:extLst>
            </p:cNvPr>
            <p:cNvSpPr/>
            <p:nvPr/>
          </p:nvSpPr>
          <p:spPr>
            <a:xfrm>
              <a:off x="1136642" y="4507819"/>
              <a:ext cx="215344" cy="464566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n-GB"/>
            </a:p>
          </p:txBody>
        </p:sp>
      </p:grpSp>
    </p:spTree>
    <p:custDataLst>
      <p:tags r:id="rId1"/>
    </p:custDataLst>
  </p:cSld>
  <p:clrMapOvr>
    <a:masterClrMapping/>
  </p:clrMapOvr>
  <p:transition advTm="13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AF6B585-73C6-4968-81B0-3F3B3FB6D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Implementation (I</a:t>
            </a:r>
            <a:r>
              <a:rPr lang="en-US" altLang="en-US" dirty="0"/>
              <a:t>nput Image)</a:t>
            </a:r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70D42F30-AD10-4433-8BED-E4040EDEA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87855"/>
            <a:ext cx="9144000" cy="53054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en-US" sz="3000" b="1" dirty="0"/>
              <a:t>Input Images: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GB" sz="2600" dirty="0"/>
              <a:t>The </a:t>
            </a:r>
            <a:r>
              <a:rPr lang="en-US" altLang="en-US" sz="2600" dirty="0"/>
              <a:t>papaya fruits and leaves input image samples.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400" dirty="0"/>
          </a:p>
          <a:p>
            <a:pPr marL="0" indent="0">
              <a:buNone/>
              <a:defRPr/>
            </a:pPr>
            <a:r>
              <a:rPr lang="en-US" altLang="en-US" sz="1400" dirty="0"/>
              <a:t>     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Papaya Fresh Fruit                    Papaya Fresh Leaf Fruit                        Papaya Anthracnose                    Papaya Leaf Curl </a:t>
            </a:r>
          </a:p>
          <a:p>
            <a:pPr marL="0" indent="0">
              <a:buNone/>
              <a:defRPr/>
            </a:pPr>
            <a:r>
              <a:rPr lang="en-US" altLang="en-US" sz="1400" dirty="0"/>
              <a:t>               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1200" dirty="0"/>
          </a:p>
          <a:p>
            <a:pPr marL="0" indent="0">
              <a:buNone/>
              <a:defRPr/>
            </a:pPr>
            <a:r>
              <a:rPr lang="en-US" altLang="en-US" sz="1500" dirty="0"/>
              <a:t>            Fruit                        Leaf                             Fruit                      Leaf                        Fruit                      Leaf </a:t>
            </a:r>
          </a:p>
          <a:p>
            <a:pPr marL="0" indent="0">
              <a:buNone/>
              <a:defRPr/>
            </a:pPr>
            <a:r>
              <a:rPr lang="en-US" altLang="en-US" sz="1500" dirty="0"/>
              <a:t>                Papaya Blackspot                                         Papaya Ringspot                          Papaya Powdery Mildew </a:t>
            </a:r>
            <a:endParaRPr lang="en-US" altLang="en-US" sz="2400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b="1" dirty="0"/>
          </a:p>
        </p:txBody>
      </p:sp>
      <p:cxnSp>
        <p:nvCxnSpPr>
          <p:cNvPr id="17412" name="Straight Arrow Connector 3">
            <a:extLst>
              <a:ext uri="{FF2B5EF4-FFF2-40B4-BE49-F238E27FC236}">
                <a16:creationId xmlns:a16="http://schemas.microsoft.com/office/drawing/2014/main" id="{54C64263-F511-4673-BFE9-70CE5A42CE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76600" y="2133600"/>
            <a:ext cx="1524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pic>
        <p:nvPicPr>
          <p:cNvPr id="17414" name="Picture 3">
            <a:extLst>
              <a:ext uri="{FF2B5EF4-FFF2-40B4-BE49-F238E27FC236}">
                <a16:creationId xmlns:a16="http://schemas.microsoft.com/office/drawing/2014/main" id="{5A0E7C90-A165-441F-8C49-24A03399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43" y="1942029"/>
            <a:ext cx="142875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74466-B286-488C-9CCD-8510295B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19" y="4092292"/>
            <a:ext cx="1379865" cy="1225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498F8-66BB-4BA9-8D8C-684B41BDA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350" y="4195018"/>
            <a:ext cx="1422988" cy="1122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BD7D1-C2A4-4A49-8E48-F18D3314F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475" y="3998313"/>
            <a:ext cx="1235010" cy="1310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C83FC-6A21-48D2-B027-112AB7109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8664" y="4061923"/>
            <a:ext cx="1268846" cy="1250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332E8-8A1C-4A67-9338-3749399AA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718" y="4059600"/>
            <a:ext cx="1670049" cy="1249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C3B48C-5586-481E-A733-7818CC32E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841" y="4092292"/>
            <a:ext cx="1365739" cy="1225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30837-BA45-44D2-A616-E95AF5199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628" y="1956310"/>
            <a:ext cx="1167731" cy="16288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EC3D16-DB9C-421A-8A23-1CD68AB3C0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418" y="1983252"/>
            <a:ext cx="2180020" cy="1601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0FBCE1-76C2-4D21-8905-25F037CA30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9835" y="1959275"/>
            <a:ext cx="1578330" cy="16258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EB95D-1F15-4A3C-8B02-3F2B44377AA4}"/>
              </a:ext>
            </a:extLst>
          </p:cNvPr>
          <p:cNvSpPr/>
          <p:nvPr/>
        </p:nvSpPr>
        <p:spPr>
          <a:xfrm>
            <a:off x="1981200" y="5896411"/>
            <a:ext cx="6063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>
                <a:latin typeface="+mj-lt"/>
              </a:rPr>
              <a:t>                   Figure 5: </a:t>
            </a:r>
            <a:r>
              <a:rPr lang="en-GB" altLang="en-US" sz="2000" dirty="0">
                <a:latin typeface="+mj-lt"/>
              </a:rPr>
              <a:t>Input images.</a:t>
            </a:r>
            <a:endParaRPr lang="en-US" sz="2000" dirty="0"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  <p:transition advTm="13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1_islab2006-Eng">
  <a:themeElements>
    <a:clrScheme name="1_islab2006-Eng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islab2006-Eng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CSE-template3 (6)</Template>
  <TotalTime>15035</TotalTime>
  <Words>2777</Words>
  <Application>Microsoft Office PowerPoint</Application>
  <PresentationFormat>On-screen Show (4:3)</PresentationFormat>
  <Paragraphs>851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7" baseType="lpstr">
      <vt:lpstr>바탕</vt:lpstr>
      <vt:lpstr>돋움</vt:lpstr>
      <vt:lpstr>돋움</vt:lpstr>
      <vt:lpstr>Gulim</vt:lpstr>
      <vt:lpstr>Adobe Naskh Medium</vt:lpstr>
      <vt:lpstr>Arial</vt:lpstr>
      <vt:lpstr>Arial Narrow</vt:lpstr>
      <vt:lpstr>Calibri</vt:lpstr>
      <vt:lpstr>Cambria Math</vt:lpstr>
      <vt:lpstr>Constantia</vt:lpstr>
      <vt:lpstr>Courier New</vt:lpstr>
      <vt:lpstr>Tahoma</vt:lpstr>
      <vt:lpstr>Times New Roman</vt:lpstr>
      <vt:lpstr>Vrinda</vt:lpstr>
      <vt:lpstr>Wingdings</vt:lpstr>
      <vt:lpstr>휴먼명조</vt:lpstr>
      <vt:lpstr>1_islab2006-Eng</vt:lpstr>
      <vt:lpstr>                </vt:lpstr>
      <vt:lpstr>Contents</vt:lpstr>
      <vt:lpstr>Goal</vt:lpstr>
      <vt:lpstr>Motivations</vt:lpstr>
      <vt:lpstr>Applications</vt:lpstr>
      <vt:lpstr>Related Works</vt:lpstr>
      <vt:lpstr>Overall Challenges</vt:lpstr>
      <vt:lpstr>The Proposed Framework</vt:lpstr>
      <vt:lpstr>Implementation (Input Image)</vt:lpstr>
      <vt:lpstr>Implementation (Preprocessing)</vt:lpstr>
      <vt:lpstr>Preprocessing (Cont.)</vt:lpstr>
      <vt:lpstr>Preprocessing (Cont.)</vt:lpstr>
      <vt:lpstr>Preprocessing (Cont.)</vt:lpstr>
      <vt:lpstr>Preprocessing (Cont.)</vt:lpstr>
      <vt:lpstr>Preprocessing (Cont.)</vt:lpstr>
      <vt:lpstr>Preprocessing (Cont.)</vt:lpstr>
      <vt:lpstr>Preprocessing (Cont.)</vt:lpstr>
      <vt:lpstr>Implementation (Segmentation)</vt:lpstr>
      <vt:lpstr>Segmentation (Cont.)</vt:lpstr>
      <vt:lpstr>Segmentation (Cont.)</vt:lpstr>
      <vt:lpstr>Segmentation (Cont.)</vt:lpstr>
      <vt:lpstr>Implementation (Feature Extraction)</vt:lpstr>
      <vt:lpstr>Feature Extraction (Cont.)</vt:lpstr>
      <vt:lpstr>Feature Extraction (Cont.)</vt:lpstr>
      <vt:lpstr>Implementation (Classification) </vt:lpstr>
      <vt:lpstr>Hardware Configuration</vt:lpstr>
      <vt:lpstr>Dataset Description</vt:lpstr>
      <vt:lpstr>Dataset Description (Cont.)</vt:lpstr>
      <vt:lpstr>Dataset Description (Cont.)</vt:lpstr>
      <vt:lpstr>Result &amp; Discussion</vt:lpstr>
      <vt:lpstr>Result &amp; Discussion (Cont.)</vt:lpstr>
      <vt:lpstr>Result &amp; Discussion (Cont.)</vt:lpstr>
      <vt:lpstr>Result &amp; Discussion (Cont.)</vt:lpstr>
      <vt:lpstr>Result &amp; Discussion (Cont.)</vt:lpstr>
      <vt:lpstr>Result &amp; Discussion (Cont.)</vt:lpstr>
      <vt:lpstr>Result &amp; Discussion (Cont.)</vt:lpstr>
      <vt:lpstr>Result &amp; Discussion (Cont.)</vt:lpstr>
      <vt:lpstr>Result &amp; Discussion (Cont.)</vt:lpstr>
      <vt:lpstr>Result &amp; Discussion (Cont.)</vt:lpstr>
      <vt:lpstr>Result &amp; Discussion (Cont.)</vt:lpstr>
      <vt:lpstr>Conclusion</vt:lpstr>
      <vt:lpstr>Limitations &amp; Future Work</vt:lpstr>
      <vt:lpstr>Reference</vt:lpstr>
      <vt:lpstr>PowerPoint Presentation</vt:lpstr>
      <vt:lpstr>Appendix – Dataset Description</vt:lpstr>
      <vt:lpstr>Appendix – Histogram Comparison </vt:lpstr>
      <vt:lpstr>Appendix – Histogram Comparison </vt:lpstr>
      <vt:lpstr>Appendix – Histogram Comparison </vt:lpstr>
      <vt:lpstr>Appendix – Histogram Comparison </vt:lpstr>
      <vt:lpstr>Appendix – Histogram Comparison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priyam</dc:creator>
  <cp:lastModifiedBy>Arifin Mahmud</cp:lastModifiedBy>
  <cp:revision>1079</cp:revision>
  <dcterms:created xsi:type="dcterms:W3CDTF">2012-03-24T22:43:44Z</dcterms:created>
  <dcterms:modified xsi:type="dcterms:W3CDTF">2021-06-21T06:37:44Z</dcterms:modified>
</cp:coreProperties>
</file>